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7"/>
  </p:notesMasterIdLst>
  <p:sldIdLst>
    <p:sldId id="500" r:id="rId2"/>
    <p:sldId id="501" r:id="rId3"/>
    <p:sldId id="502" r:id="rId4"/>
    <p:sldId id="503" r:id="rId5"/>
    <p:sldId id="487" r:id="rId6"/>
    <p:sldId id="488" r:id="rId7"/>
    <p:sldId id="489" r:id="rId8"/>
    <p:sldId id="490" r:id="rId9"/>
    <p:sldId id="491" r:id="rId10"/>
    <p:sldId id="492" r:id="rId11"/>
    <p:sldId id="493" r:id="rId12"/>
    <p:sldId id="494" r:id="rId13"/>
    <p:sldId id="495" r:id="rId14"/>
    <p:sldId id="496" r:id="rId15"/>
    <p:sldId id="497" r:id="rId16"/>
    <p:sldId id="499" r:id="rId17"/>
    <p:sldId id="460" r:id="rId18"/>
    <p:sldId id="461" r:id="rId19"/>
    <p:sldId id="469" r:id="rId20"/>
    <p:sldId id="470" r:id="rId21"/>
    <p:sldId id="472" r:id="rId22"/>
    <p:sldId id="473" r:id="rId23"/>
    <p:sldId id="474" r:id="rId24"/>
    <p:sldId id="475" r:id="rId25"/>
    <p:sldId id="476" r:id="rId26"/>
    <p:sldId id="477" r:id="rId27"/>
    <p:sldId id="478" r:id="rId28"/>
    <p:sldId id="479" r:id="rId29"/>
    <p:sldId id="480" r:id="rId30"/>
    <p:sldId id="481" r:id="rId31"/>
    <p:sldId id="482" r:id="rId32"/>
    <p:sldId id="483" r:id="rId33"/>
    <p:sldId id="484" r:id="rId34"/>
    <p:sldId id="485" r:id="rId35"/>
    <p:sldId id="486" r:id="rId36"/>
  </p:sldIdLst>
  <p:sldSz cx="9144000" cy="6858000" type="screen4x3"/>
  <p:notesSz cx="6858000" cy="9926638"/>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BEDCC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850" autoAdjust="0"/>
    <p:restoredTop sz="94670" autoAdjust="0"/>
  </p:normalViewPr>
  <p:slideViewPr>
    <p:cSldViewPr>
      <p:cViewPr>
        <p:scale>
          <a:sx n="77" d="100"/>
          <a:sy n="77" d="100"/>
        </p:scale>
        <p:origin x="-2112" y="-22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a:defRPr/>
            </a:pPr>
            <a:fld id="{75ED1203-1599-49F9-A9F5-DAC11323F06F}" type="datetimeFigureOut">
              <a:rPr lang="en-US"/>
              <a:pPr>
                <a:defRPr/>
              </a:pPr>
              <a:t>3/16/2018</a:t>
            </a:fld>
            <a:endParaRPr lang="en-US"/>
          </a:p>
        </p:txBody>
      </p:sp>
      <p:sp>
        <p:nvSpPr>
          <p:cNvPr id="4" name="Slide Image Placeholder 3"/>
          <p:cNvSpPr>
            <a:spLocks noGrp="1" noRot="1" noChangeAspect="1"/>
          </p:cNvSpPr>
          <p:nvPr>
            <p:ph type="sldImg" idx="2"/>
          </p:nvPr>
        </p:nvSpPr>
        <p:spPr>
          <a:xfrm>
            <a:off x="1196975"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5ABFFA4-0BD6-4FD7-8E6C-1F1D55C731A2}" type="slidenum">
              <a:rPr lang="en-US"/>
              <a:pPr/>
              <a:t>‹#›</a:t>
            </a:fld>
            <a:endParaRPr lang="en-US"/>
          </a:p>
        </p:txBody>
      </p:sp>
    </p:spTree>
    <p:extLst>
      <p:ext uri="{BB962C8B-B14F-4D97-AF65-F5344CB8AC3E}">
        <p14:creationId xmlns:p14="http://schemas.microsoft.com/office/powerpoint/2010/main" xmlns="" val="27262490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09E08B5-6A26-431C-94C9-8152A1C3FC5B}"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smtClean="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smtClean="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grpSp>
      <p:sp>
        <p:nvSpPr>
          <p:cNvPr id="14344" name="Rectangle 8"/>
          <p:cNvSpPr>
            <a:spLocks noGrp="1" noChangeArrowheads="1"/>
          </p:cNvSpPr>
          <p:nvPr>
            <p:ph type="subTitle" idx="1"/>
          </p:nvPr>
        </p:nvSpPr>
        <p:spPr>
          <a:xfrm>
            <a:off x="4673600" y="2927350"/>
            <a:ext cx="4013200" cy="1822450"/>
          </a:xfrm>
        </p:spPr>
        <p:txBody>
          <a:bodyPr anchor="b"/>
          <a:lstStyle>
            <a:lvl1pPr marL="0" indent="0">
              <a:buFont typeface="Wingdings" panose="05000000000000000000" pitchFamily="2" charset="2"/>
              <a:buNone/>
              <a:defRPr>
                <a:solidFill>
                  <a:schemeClr val="tx2"/>
                </a:solidFill>
              </a:defRPr>
            </a:lvl1pPr>
          </a:lstStyle>
          <a:p>
            <a:pPr lvl="0"/>
            <a:r>
              <a:rPr lang="el-GR" altLang="en-US" noProof="0" smtClean="0"/>
              <a:t>Κάντε κλικ για να επεξεργαστείτε τον υπότιτλο του υποδείγματος</a:t>
            </a:r>
          </a:p>
        </p:txBody>
      </p:sp>
      <p:sp>
        <p:nvSpPr>
          <p:cNvPr id="1434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l-GR" altLang="en-US" noProof="0" smtClean="0"/>
              <a:t>Κάντε κλικ για επεξεργασία του τίτλου</a:t>
            </a:r>
          </a:p>
        </p:txBody>
      </p:sp>
      <p:sp>
        <p:nvSpPr>
          <p:cNvPr id="10" name="Rectangle 19"/>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1"/>
                </a:solidFill>
              </a:defRPr>
            </a:lvl1pPr>
          </a:lstStyle>
          <a:p>
            <a:pPr>
              <a:defRPr/>
            </a:pPr>
            <a:endParaRPr lang="el-GR" altLang="en-US"/>
          </a:p>
        </p:txBody>
      </p:sp>
      <p:sp>
        <p:nvSpPr>
          <p:cNvPr id="11" name="Rectangle 20"/>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lgn="r">
              <a:defRPr/>
            </a:lvl1pPr>
          </a:lstStyle>
          <a:p>
            <a:pPr>
              <a:defRPr/>
            </a:pPr>
            <a:endParaRPr lang="el-GR" altLang="en-US"/>
          </a:p>
        </p:txBody>
      </p:sp>
      <p:sp>
        <p:nvSpPr>
          <p:cNvPr id="12" name="Rectangle 21"/>
          <p:cNvSpPr>
            <a:spLocks noGrp="1" noChangeArrowheads="1"/>
          </p:cNvSpPr>
          <p:nvPr>
            <p:ph type="sldNum" sz="quarter" idx="12"/>
          </p:nvPr>
        </p:nvSpPr>
        <p:spPr>
          <a:xfrm>
            <a:off x="76200" y="6248400"/>
            <a:ext cx="587375" cy="4889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0"/>
          <a:lstStyle>
            <a:lvl1pPr>
              <a:defRPr/>
            </a:lvl1pPr>
          </a:lstStyle>
          <a:p>
            <a:fld id="{76EB55F3-49D4-4D72-AEB5-F48551390443}" type="slidenum">
              <a:rPr lang="el-GR" altLang="en-US"/>
              <a:pPr/>
              <a:t>‹#›</a:t>
            </a:fld>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13"/>
          <p:cNvSpPr>
            <a:spLocks noGrp="1" noChangeArrowheads="1"/>
          </p:cNvSpPr>
          <p:nvPr>
            <p:ph type="sldNum" sz="quarter" idx="12"/>
          </p:nvPr>
        </p:nvSpPr>
        <p:spPr>
          <a:ln/>
        </p:spPr>
        <p:txBody>
          <a:bodyPr/>
          <a:lstStyle>
            <a:lvl1pPr>
              <a:defRPr/>
            </a:lvl1pPr>
          </a:lstStyle>
          <a:p>
            <a:fld id="{888AA556-EB4C-4BCB-8FDA-97B705A98BDD}" type="slidenum">
              <a:rPr lang="el-GR" altLang="en-US"/>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13"/>
          <p:cNvSpPr>
            <a:spLocks noGrp="1" noChangeArrowheads="1"/>
          </p:cNvSpPr>
          <p:nvPr>
            <p:ph type="sldNum" sz="quarter" idx="12"/>
          </p:nvPr>
        </p:nvSpPr>
        <p:spPr>
          <a:ln/>
        </p:spPr>
        <p:txBody>
          <a:bodyPr/>
          <a:lstStyle>
            <a:lvl1pPr>
              <a:defRPr/>
            </a:lvl1pPr>
          </a:lstStyle>
          <a:p>
            <a:fld id="{010B398F-9F02-407C-8A23-51FDA071C0CB}" type="slidenum">
              <a:rPr lang="el-GR" altLang="en-US"/>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13"/>
          <p:cNvSpPr>
            <a:spLocks noGrp="1" noChangeArrowheads="1"/>
          </p:cNvSpPr>
          <p:nvPr>
            <p:ph type="sldNum" sz="quarter" idx="12"/>
          </p:nvPr>
        </p:nvSpPr>
        <p:spPr>
          <a:ln/>
        </p:spPr>
        <p:txBody>
          <a:bodyPr/>
          <a:lstStyle>
            <a:lvl1pPr>
              <a:defRPr/>
            </a:lvl1pPr>
          </a:lstStyle>
          <a:p>
            <a:fld id="{00CEF731-078A-477C-8A5A-F80673311B9D}" type="slidenum">
              <a:rPr lang="el-GR" altLang="en-US"/>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13"/>
          <p:cNvSpPr>
            <a:spLocks noGrp="1" noChangeArrowheads="1"/>
          </p:cNvSpPr>
          <p:nvPr>
            <p:ph type="sldNum" sz="quarter" idx="12"/>
          </p:nvPr>
        </p:nvSpPr>
        <p:spPr>
          <a:ln/>
        </p:spPr>
        <p:txBody>
          <a:bodyPr/>
          <a:lstStyle>
            <a:lvl1pPr>
              <a:defRPr/>
            </a:lvl1pPr>
          </a:lstStyle>
          <a:p>
            <a:fld id="{A191E9B5-3D64-4B3D-B110-9D92E2D89C67}" type="slidenum">
              <a:rPr lang="el-GR" altLang="en-US"/>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13"/>
          <p:cNvSpPr>
            <a:spLocks noGrp="1" noChangeArrowheads="1"/>
          </p:cNvSpPr>
          <p:nvPr>
            <p:ph type="sldNum" sz="quarter" idx="12"/>
          </p:nvPr>
        </p:nvSpPr>
        <p:spPr>
          <a:ln/>
        </p:spPr>
        <p:txBody>
          <a:bodyPr/>
          <a:lstStyle>
            <a:lvl1pPr>
              <a:defRPr/>
            </a:lvl1pPr>
          </a:lstStyle>
          <a:p>
            <a:fld id="{C7A1D53C-AAE4-4402-88CC-8FCDBF071863}" type="slidenum">
              <a:rPr lang="el-GR" altLang="en-US"/>
              <a:pPr/>
              <a:t>‹#›</a:t>
            </a:fld>
            <a:endParaRPr lang="el-G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13"/>
          <p:cNvSpPr>
            <a:spLocks noGrp="1" noChangeArrowheads="1"/>
          </p:cNvSpPr>
          <p:nvPr>
            <p:ph type="sldNum" sz="quarter" idx="12"/>
          </p:nvPr>
        </p:nvSpPr>
        <p:spPr>
          <a:ln/>
        </p:spPr>
        <p:txBody>
          <a:bodyPr/>
          <a:lstStyle>
            <a:lvl1pPr>
              <a:defRPr/>
            </a:lvl1pPr>
          </a:lstStyle>
          <a:p>
            <a:fld id="{4453332B-1144-4F55-A880-46F5FAF62586}" type="slidenum">
              <a:rPr lang="el-GR" altLang="en-US"/>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13"/>
          <p:cNvSpPr>
            <a:spLocks noGrp="1" noChangeArrowheads="1"/>
          </p:cNvSpPr>
          <p:nvPr>
            <p:ph type="sldNum" sz="quarter" idx="12"/>
          </p:nvPr>
        </p:nvSpPr>
        <p:spPr>
          <a:ln/>
        </p:spPr>
        <p:txBody>
          <a:bodyPr/>
          <a:lstStyle>
            <a:lvl1pPr>
              <a:defRPr/>
            </a:lvl1pPr>
          </a:lstStyle>
          <a:p>
            <a:fld id="{60D1D2FD-17E4-4AEB-B1A5-0134E89B7A50}" type="slidenum">
              <a:rPr lang="el-GR" altLang="en-US"/>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13"/>
          <p:cNvSpPr>
            <a:spLocks noGrp="1" noChangeArrowheads="1"/>
          </p:cNvSpPr>
          <p:nvPr>
            <p:ph type="sldNum" sz="quarter" idx="12"/>
          </p:nvPr>
        </p:nvSpPr>
        <p:spPr>
          <a:ln/>
        </p:spPr>
        <p:txBody>
          <a:bodyPr/>
          <a:lstStyle>
            <a:lvl1pPr>
              <a:defRPr/>
            </a:lvl1pPr>
          </a:lstStyle>
          <a:p>
            <a:fld id="{5B50DFA2-CC09-4634-851B-A244C035EF66}" type="slidenum">
              <a:rPr lang="el-GR" altLang="en-US"/>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13"/>
          <p:cNvSpPr>
            <a:spLocks noGrp="1" noChangeArrowheads="1"/>
          </p:cNvSpPr>
          <p:nvPr>
            <p:ph type="sldNum" sz="quarter" idx="12"/>
          </p:nvPr>
        </p:nvSpPr>
        <p:spPr>
          <a:ln/>
        </p:spPr>
        <p:txBody>
          <a:bodyPr/>
          <a:lstStyle>
            <a:lvl1pPr>
              <a:defRPr/>
            </a:lvl1pPr>
          </a:lstStyle>
          <a:p>
            <a:fld id="{1E85623F-7659-4D0C-9096-52EC3DD455EE}" type="slidenum">
              <a:rPr lang="el-GR" altLang="en-US"/>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13"/>
          <p:cNvSpPr>
            <a:spLocks noGrp="1" noChangeArrowheads="1"/>
          </p:cNvSpPr>
          <p:nvPr>
            <p:ph type="sldNum" sz="quarter" idx="12"/>
          </p:nvPr>
        </p:nvSpPr>
        <p:spPr>
          <a:ln/>
        </p:spPr>
        <p:txBody>
          <a:bodyPr/>
          <a:lstStyle>
            <a:lvl1pPr>
              <a:defRPr/>
            </a:lvl1pPr>
          </a:lstStyle>
          <a:p>
            <a:fld id="{E1968D73-0194-4CA4-BDC9-E84CEACEC325}" type="slidenum">
              <a:rPr lang="el-GR" altLang="en-US"/>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l-G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mtClean="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l-GR" altLang="en-US" smtClean="0"/>
              <a:t>Κάντε κλικ για επεξεργασία του τίτλου</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ltLang="en-US" smtClean="0"/>
              <a:t>Κάντε κλικ για να επεξεργαστείτε τα στυλ κειμένου του υποδείγματος</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
        <p:nvSpPr>
          <p:cNvPr id="13323"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panose="020B0604020202020204" pitchFamily="34" charset="0"/>
              </a:defRPr>
            </a:lvl1pPr>
          </a:lstStyle>
          <a:p>
            <a:pPr>
              <a:defRPr/>
            </a:pPr>
            <a:endParaRPr lang="el-GR" altLang="en-US"/>
          </a:p>
        </p:txBody>
      </p:sp>
      <p:sp>
        <p:nvSpPr>
          <p:cNvPr id="13324"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l-GR" altLang="en-US"/>
          </a:p>
        </p:txBody>
      </p:sp>
      <p:sp>
        <p:nvSpPr>
          <p:cNvPr id="13325"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2945ACA9-33C9-4D6E-A278-0610DFA52517}" type="slidenum">
              <a:rPr lang="el-GR" altLang="en-US"/>
              <a:pPr/>
              <a:t>‹#›</a:t>
            </a:fld>
            <a:endParaRPr lang="el-GR" altLang="en-US"/>
          </a:p>
        </p:txBody>
      </p:sp>
    </p:spTree>
  </p:cSld>
  <p:clrMap bg1="lt1" tx1="dk1" bg2="lt2" tx2="dk2" accent1="accent1" accent2="accent2" accent3="accent3" accent4="accent4" accent5="accent5" accent6="accent6" hlink="hlink" folHlink="folHlink"/>
  <p:sldLayoutIdLst>
    <p:sldLayoutId id="2147483836"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l" rtl="0" eaLnBrk="0" fontAlgn="base" hangingPunct="0">
        <a:lnSpc>
          <a:spcPct val="90000"/>
        </a:lnSpc>
        <a:spcBef>
          <a:spcPct val="0"/>
        </a:spcBef>
        <a:spcAft>
          <a:spcPct val="0"/>
        </a:spcAft>
        <a:defRPr sz="3600" b="1" kern="1200">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2pPr>
      <a:lvl3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3pPr>
      <a:lvl4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4pPr>
      <a:lvl5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4572000" y="4868863"/>
            <a:ext cx="4572000" cy="2376487"/>
          </a:xfrm>
        </p:spPr>
        <p:txBody>
          <a:bodyPr/>
          <a:lstStyle/>
          <a:p>
            <a:pPr algn="ctr" eaLnBrk="1" hangingPunct="1">
              <a:lnSpc>
                <a:spcPct val="90000"/>
              </a:lnSpc>
            </a:pPr>
            <a:r>
              <a:rPr lang="el-GR" altLang="en-US" sz="2400" b="1" dirty="0" smtClean="0">
                <a:latin typeface="Times New Roman" pitchFamily="18" charset="0"/>
                <a:cs typeface="Times New Roman" pitchFamily="18" charset="0"/>
              </a:rPr>
              <a:t>Ειδική Γραμματεία Διαχείρισης Ιδιωτικού Χρέους</a:t>
            </a:r>
          </a:p>
          <a:p>
            <a:pPr algn="ctr" eaLnBrk="1" hangingPunct="1">
              <a:lnSpc>
                <a:spcPct val="90000"/>
              </a:lnSpc>
            </a:pPr>
            <a:endParaRPr lang="el-GR" altLang="en-US" sz="1000" b="1" i="1" dirty="0" smtClean="0"/>
          </a:p>
          <a:p>
            <a:pPr algn="ctr" eaLnBrk="1" hangingPunct="1">
              <a:lnSpc>
                <a:spcPct val="90000"/>
              </a:lnSpc>
            </a:pPr>
            <a:endParaRPr lang="el-GR" altLang="en-US" sz="2000" i="1" dirty="0" smtClean="0"/>
          </a:p>
        </p:txBody>
      </p:sp>
      <p:sp>
        <p:nvSpPr>
          <p:cNvPr id="2" name="Rectangle 1"/>
          <p:cNvSpPr/>
          <p:nvPr/>
        </p:nvSpPr>
        <p:spPr>
          <a:xfrm>
            <a:off x="4716016" y="2492896"/>
            <a:ext cx="4133850" cy="208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eaLnBrk="1" hangingPunct="1">
              <a:lnSpc>
                <a:spcPct val="90000"/>
              </a:lnSpc>
              <a:defRPr/>
            </a:pPr>
            <a:r>
              <a:rPr lang="el-GR" sz="2400" dirty="0" smtClean="0">
                <a:solidFill>
                  <a:schemeClr val="tx1"/>
                </a:solidFill>
                <a:latin typeface="Times New Roman" pitchFamily="18" charset="0"/>
                <a:cs typeface="Times New Roman" pitchFamily="18" charset="0"/>
              </a:rPr>
              <a:t>Ρύθμιση οφειλών προς Δημόσιο &amp; Φ.Κ.Α. έως €50.000 για Φυσικά πρόσωπα που αποκτούν εισόδημα από επιχειρηματική δραστηριότητα χωρίς πτωχευτική ικανότητα</a:t>
            </a:r>
            <a:endParaRPr lang="el-GR" altLang="en-US" sz="2000" b="1" dirty="0">
              <a:solidFill>
                <a:schemeClr val="tx1"/>
              </a:solidFill>
              <a:latin typeface="Times New Roman" pitchFamily="18" charset="0"/>
              <a:cs typeface="Times New Roman" pitchFamily="18" charset="0"/>
            </a:endParaRPr>
          </a:p>
        </p:txBody>
      </p:sp>
      <p:pic>
        <p:nvPicPr>
          <p:cNvPr id="4101" name="Picture"/>
          <p:cNvPicPr>
            <a:picLocks noChangeAspect="1" noChangeArrowheads="1"/>
          </p:cNvPicPr>
          <p:nvPr/>
        </p:nvPicPr>
        <p:blipFill>
          <a:blip r:embed="rId2" cstate="print"/>
          <a:srcRect/>
          <a:stretch>
            <a:fillRect/>
          </a:stretch>
        </p:blipFill>
        <p:spPr bwMode="auto">
          <a:xfrm>
            <a:off x="4859338" y="115888"/>
            <a:ext cx="1071562" cy="1009650"/>
          </a:xfrm>
          <a:prstGeom prst="rect">
            <a:avLst/>
          </a:prstGeom>
          <a:noFill/>
          <a:ln w="9525">
            <a:noFill/>
            <a:miter lim="800000"/>
            <a:headEnd/>
            <a:tailEnd/>
          </a:ln>
        </p:spPr>
      </p:pic>
      <p:sp>
        <p:nvSpPr>
          <p:cNvPr id="4102" name="Rectangle 2"/>
          <p:cNvSpPr>
            <a:spLocks noChangeArrowheads="1"/>
          </p:cNvSpPr>
          <p:nvPr/>
        </p:nvSpPr>
        <p:spPr bwMode="auto">
          <a:xfrm>
            <a:off x="1619250" y="1258888"/>
            <a:ext cx="7524750" cy="1154112"/>
          </a:xfrm>
          <a:prstGeom prst="rect">
            <a:avLst/>
          </a:prstGeom>
          <a:noFill/>
          <a:ln w="9525">
            <a:noFill/>
            <a:miter lim="800000"/>
            <a:headEnd/>
            <a:tailEnd/>
          </a:ln>
        </p:spPr>
        <p:txBody>
          <a:bodyPr>
            <a:spAutoFit/>
          </a:bodyPr>
          <a:lstStyle/>
          <a:p>
            <a:pPr indent="250825" algn="ctr">
              <a:lnSpc>
                <a:spcPct val="115000"/>
              </a:lnSpc>
            </a:pPr>
            <a:r>
              <a:rPr lang="el-GR" altLang="en-US" sz="3000" b="1" dirty="0" smtClean="0">
                <a:latin typeface="Calibri" pitchFamily="34" charset="0"/>
                <a:cs typeface="Times New Roman" pitchFamily="18" charset="0"/>
              </a:rPr>
              <a:t>ΕΛΛΗΝΙΚΗ ΔΗΜΟΚΡΑΤΙΑ</a:t>
            </a:r>
            <a:endParaRPr lang="en-US" altLang="en-US" sz="3000" dirty="0" smtClean="0">
              <a:latin typeface="Calibri" pitchFamily="34" charset="0"/>
              <a:cs typeface="Times New Roman" pitchFamily="18" charset="0"/>
            </a:endParaRPr>
          </a:p>
          <a:p>
            <a:pPr indent="250825" algn="ctr">
              <a:lnSpc>
                <a:spcPct val="115000"/>
              </a:lnSpc>
            </a:pPr>
            <a:r>
              <a:rPr lang="el-GR" altLang="en-US" sz="3000" b="1" dirty="0" smtClean="0">
                <a:latin typeface="Calibri" pitchFamily="34" charset="0"/>
                <a:cs typeface="Times New Roman" pitchFamily="18" charset="0"/>
              </a:rPr>
              <a:t>ΥΠΟΥΡΓΕΙΟ ΟΙΚΟΝΟΜΙΑΣ &amp; ΑΝΑΠΤΥΞΗΣ</a:t>
            </a:r>
            <a:endParaRPr lang="en-US" altLang="en-US" sz="3000" dirty="0">
              <a:latin typeface="Calibri" pitchFamily="34" charset="0"/>
              <a:cs typeface="Times New Roman" pitchFamily="18" charset="0"/>
            </a:endParaRPr>
          </a:p>
        </p:txBody>
      </p:sp>
      <p:pic>
        <p:nvPicPr>
          <p:cNvPr id="7" name="6 - Εικόνα" descr="photo.jpg"/>
          <p:cNvPicPr>
            <a:picLocks noChangeAspect="1"/>
          </p:cNvPicPr>
          <p:nvPr/>
        </p:nvPicPr>
        <p:blipFill>
          <a:blip r:embed="rId3" cstate="print"/>
          <a:stretch>
            <a:fillRect/>
          </a:stretch>
        </p:blipFill>
        <p:spPr>
          <a:xfrm>
            <a:off x="395536" y="5589240"/>
            <a:ext cx="1501676" cy="108012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pPr>
              <a:buNone/>
            </a:pPr>
            <a:endParaRPr lang="el-GR" sz="1600" dirty="0" smtClean="0"/>
          </a:p>
          <a:p>
            <a:pPr>
              <a:buNone/>
            </a:pPr>
            <a:r>
              <a:rPr lang="el-GR" sz="1600" b="1" dirty="0" smtClean="0">
                <a:cs typeface="Times New Roman" pitchFamily="18" charset="0"/>
              </a:rPr>
              <a:t>      </a:t>
            </a:r>
            <a:r>
              <a:rPr lang="el-GR" sz="2400" b="1" dirty="0" smtClean="0">
                <a:cs typeface="Times New Roman" pitchFamily="18" charset="0"/>
              </a:rPr>
              <a:t>Ποιες οφειλές  εξαιρούνται;       </a:t>
            </a:r>
          </a:p>
          <a:p>
            <a:pPr>
              <a:buNone/>
            </a:pPr>
            <a:endParaRPr lang="el-GR" dirty="0" smtClean="0"/>
          </a:p>
          <a:p>
            <a:pPr algn="just">
              <a:buFont typeface="Wingdings" pitchFamily="2" charset="2"/>
              <a:buChar char="q"/>
            </a:pPr>
            <a:r>
              <a:rPr lang="el-GR" sz="2000" dirty="0" smtClean="0">
                <a:latin typeface="Times New Roman" pitchFamily="18" charset="0"/>
                <a:cs typeface="Times New Roman" pitchFamily="18" charset="0"/>
              </a:rPr>
              <a:t> οφειλές που έχουν ρυθμιστεί με οριστική δικαστική απόφαση ή δικαστικό συμβιβασμό κατά τις διατάξεις του νόμου 3869/2010 (Α΄ 130), ακόμα κι αν ακολούθησε έκπτωση του οφειλέτη για οποιονδήποτε λόγο και </a:t>
            </a:r>
          </a:p>
          <a:p>
            <a:pPr algn="just">
              <a:buFont typeface="Wingdings" pitchFamily="2" charset="2"/>
              <a:buChar char="q"/>
            </a:pPr>
            <a:r>
              <a:rPr lang="el-GR" sz="2000" dirty="0" smtClean="0">
                <a:latin typeface="Times New Roman" pitchFamily="18" charset="0"/>
                <a:cs typeface="Times New Roman" pitchFamily="18" charset="0"/>
              </a:rPr>
              <a:t> οφειλές που αφορούν σε ανάκτηση κρατικών ενισχύσεων που χορηγήθηκαν με τη σύσταση ειδικών αφορολόγητων αποθεματικών σύμφωνα με τις διατάξεις της παραγράφου 1 του άρθρου 22 του ν. 4002/2011 ή σύμφωνα με άλλες ειδικές διατάξεις </a:t>
            </a:r>
          </a:p>
          <a:p>
            <a:pPr lvl="1" algn="just">
              <a:lnSpc>
                <a:spcPct val="150000"/>
              </a:lnSpc>
              <a:buFont typeface="Wingdings" pitchFamily="2" charset="2"/>
              <a:buChar char="ü"/>
            </a:pPr>
            <a:endParaRPr lang="el-GR" sz="1600" dirty="0" smtClean="0">
              <a:latin typeface="Times New Roman" pitchFamily="18" charset="0"/>
              <a:cs typeface="Times New Roman" pitchFamily="18" charset="0"/>
            </a:endParaRPr>
          </a:p>
          <a:p>
            <a:pPr lvl="1" algn="just">
              <a:lnSpc>
                <a:spcPct val="150000"/>
              </a:lnSpc>
              <a:buFont typeface="Wingdings" pitchFamily="2" charset="2"/>
              <a:buChar char="ü"/>
            </a:pPr>
            <a:endParaRPr lang="el-GR" dirty="0"/>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endParaRPr lang="el-GR" sz="1600" dirty="0" smtClean="0"/>
          </a:p>
          <a:p>
            <a:r>
              <a:rPr lang="el-GR" sz="1600" b="1" dirty="0" smtClean="0"/>
              <a:t>Ποιο το περιεχόμενο της αίτησης και ποια τα συνυποβαλλόμενα δικαιολογητικά;</a:t>
            </a:r>
          </a:p>
          <a:p>
            <a:pPr>
              <a:buNone/>
            </a:pPr>
            <a:r>
              <a:rPr lang="el-GR" sz="1600" dirty="0" smtClean="0">
                <a:latin typeface="Times New Roman" pitchFamily="18" charset="0"/>
                <a:cs typeface="Times New Roman" pitchFamily="18" charset="0"/>
              </a:rPr>
              <a:t>           </a:t>
            </a:r>
          </a:p>
          <a:p>
            <a:pPr lvl="1">
              <a:lnSpc>
                <a:spcPct val="150000"/>
              </a:lnSpc>
              <a:buFont typeface="Wingdings" pitchFamily="2" charset="2"/>
              <a:buChar char="ü"/>
            </a:pPr>
            <a:r>
              <a:rPr lang="el-GR" sz="1600" dirty="0" smtClean="0">
                <a:latin typeface="Times New Roman" pitchFamily="18" charset="0"/>
                <a:cs typeface="Times New Roman" pitchFamily="18" charset="0"/>
              </a:rPr>
              <a:t>πλήρη στοιχεία του οφειλέτη</a:t>
            </a:r>
            <a:endParaRPr lang="el-GR" dirty="0" smtClean="0"/>
          </a:p>
          <a:p>
            <a:pPr lvl="1">
              <a:lnSpc>
                <a:spcPct val="150000"/>
              </a:lnSpc>
              <a:buFont typeface="Wingdings" pitchFamily="2" charset="2"/>
              <a:buChar char="ü"/>
            </a:pPr>
            <a:r>
              <a:rPr lang="el-GR" sz="1600" dirty="0" smtClean="0">
                <a:latin typeface="Times New Roman" pitchFamily="18" charset="0"/>
                <a:cs typeface="Times New Roman" pitchFamily="18" charset="0"/>
              </a:rPr>
              <a:t>πλήρη στοιχεία τυχόν </a:t>
            </a:r>
            <a:r>
              <a:rPr lang="el-GR" sz="1600" dirty="0" err="1" smtClean="0">
                <a:latin typeface="Times New Roman" pitchFamily="18" charset="0"/>
                <a:cs typeface="Times New Roman" pitchFamily="18" charset="0"/>
              </a:rPr>
              <a:t>συνοφειλετών</a:t>
            </a:r>
            <a:r>
              <a:rPr lang="el-GR" sz="1600" dirty="0" smtClean="0">
                <a:latin typeface="Times New Roman" pitchFamily="18" charset="0"/>
                <a:cs typeface="Times New Roman" pitchFamily="18" charset="0"/>
              </a:rPr>
              <a:t> που υποβάλλουν την αίτηση από κοινού με τον οφειλέτη </a:t>
            </a:r>
          </a:p>
          <a:p>
            <a:pPr lvl="1" algn="just">
              <a:lnSpc>
                <a:spcPct val="150000"/>
              </a:lnSpc>
              <a:buFont typeface="Wingdings" pitchFamily="2" charset="2"/>
              <a:buChar char="ü"/>
            </a:pPr>
            <a:r>
              <a:rPr lang="el-GR" sz="1600" dirty="0" smtClean="0">
                <a:latin typeface="Times New Roman" pitchFamily="18" charset="0"/>
                <a:cs typeface="Times New Roman" pitchFamily="18" charset="0"/>
              </a:rPr>
              <a:t>τα στοιχεία που απαιτούνται για την αξιολόγηση της </a:t>
            </a:r>
            <a:r>
              <a:rPr lang="el-GR" sz="1600" dirty="0" err="1" smtClean="0">
                <a:latin typeface="Times New Roman" pitchFamily="18" charset="0"/>
                <a:cs typeface="Times New Roman" pitchFamily="18" charset="0"/>
              </a:rPr>
              <a:t>επιλεξιμότητας</a:t>
            </a:r>
            <a:r>
              <a:rPr lang="el-GR" sz="1600" dirty="0" smtClean="0">
                <a:latin typeface="Times New Roman" pitchFamily="18" charset="0"/>
                <a:cs typeface="Times New Roman" pitchFamily="18" charset="0"/>
              </a:rPr>
              <a:t> του οφειλέτη σύμφωνα με το άρθρο 3 του ν. 4469/2017, δηλαδή τα στοιχεία που βεβαιώνουν ότι ο οφειλέτης έχει σε μία από τις 3 τελευταίες χρήσεις πριν την υποβολή της αίτησης:</a:t>
            </a:r>
            <a:endParaRPr lang="el-GR" dirty="0"/>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pPr>
              <a:buNone/>
            </a:pPr>
            <a:r>
              <a:rPr lang="el-GR" sz="1600" dirty="0" smtClean="0">
                <a:latin typeface="Times New Roman" pitchFamily="18" charset="0"/>
                <a:cs typeface="Times New Roman" pitchFamily="18" charset="0"/>
              </a:rPr>
              <a:t> </a:t>
            </a:r>
            <a:endParaRPr lang="el-GR" sz="1600" dirty="0" smtClean="0"/>
          </a:p>
          <a:p>
            <a:r>
              <a:rPr lang="el-GR" sz="1600" dirty="0" smtClean="0">
                <a:latin typeface="Times New Roman" pitchFamily="18" charset="0"/>
                <a:cs typeface="Times New Roman" pitchFamily="18" charset="0"/>
              </a:rPr>
              <a:t> θετικό καθαρό αποτέλεσμα προ φόρων, τόκων και αποσβέσεων, </a:t>
            </a:r>
            <a:r>
              <a:rPr lang="el-GR" sz="1600" b="1" dirty="0" smtClean="0">
                <a:latin typeface="Times New Roman" pitchFamily="18" charset="0"/>
                <a:cs typeface="Times New Roman" pitchFamily="18" charset="0"/>
              </a:rPr>
              <a:t>για οφειλέτες που τηρούν απλογραφικό λογιστικό σύστημα, </a:t>
            </a:r>
          </a:p>
          <a:p>
            <a:pPr>
              <a:buNone/>
            </a:pPr>
            <a:r>
              <a:rPr lang="el-GR" sz="1600" dirty="0" smtClean="0">
                <a:latin typeface="Times New Roman" pitchFamily="18" charset="0"/>
                <a:cs typeface="Times New Roman" pitchFamily="18" charset="0"/>
              </a:rPr>
              <a:t>       ή </a:t>
            </a:r>
          </a:p>
          <a:p>
            <a:r>
              <a:rPr lang="el-GR" sz="1600" dirty="0" smtClean="0">
                <a:latin typeface="Times New Roman" pitchFamily="18" charset="0"/>
                <a:cs typeface="Times New Roman" pitchFamily="18" charset="0"/>
              </a:rPr>
              <a:t> θετικό καθαρό αποτέλεσμα προ φόρων, τόκων και αποσβέσεων ή θετική καθαρή θέση, </a:t>
            </a:r>
            <a:r>
              <a:rPr lang="el-GR" sz="1600" b="1" dirty="0" smtClean="0">
                <a:latin typeface="Times New Roman" pitchFamily="18" charset="0"/>
                <a:cs typeface="Times New Roman" pitchFamily="18" charset="0"/>
              </a:rPr>
              <a:t>για οφειλέτες που τηρούν διπλογραφικό λογιστικό σύστημα. </a:t>
            </a:r>
          </a:p>
          <a:p>
            <a:pPr lvl="1">
              <a:lnSpc>
                <a:spcPct val="150000"/>
              </a:lnSpc>
              <a:buFont typeface="Wingdings" pitchFamily="2" charset="2"/>
              <a:buChar char="ü"/>
            </a:pPr>
            <a:r>
              <a:rPr lang="el-GR" sz="1600" dirty="0" smtClean="0">
                <a:latin typeface="Times New Roman" pitchFamily="18" charset="0"/>
                <a:cs typeface="Times New Roman" pitchFamily="18" charset="0"/>
              </a:rPr>
              <a:t>  κατάλογο όλων των πιστωτών του οφειλέτη και των οφειλόμενων ποσών ανά πιστωτή</a:t>
            </a:r>
          </a:p>
          <a:p>
            <a:pPr lvl="1">
              <a:lnSpc>
                <a:spcPct val="150000"/>
              </a:lnSpc>
              <a:buFont typeface="Wingdings" pitchFamily="2" charset="2"/>
              <a:buChar char="ü"/>
            </a:pPr>
            <a:endParaRPr lang="el-GR" sz="1600" dirty="0" smtClean="0">
              <a:latin typeface="Times New Roman" pitchFamily="18" charset="0"/>
              <a:cs typeface="Times New Roman" pitchFamily="18" charset="0"/>
            </a:endParaRPr>
          </a:p>
          <a:p>
            <a:pPr lvl="1">
              <a:lnSpc>
                <a:spcPct val="150000"/>
              </a:lnSpc>
              <a:buNone/>
            </a:pPr>
            <a:r>
              <a:rPr lang="el-GR" sz="1600" b="1" dirty="0" smtClean="0"/>
              <a:t>Η αίτηση υπέχει θέση υπεύθυνης δήλωσης του ν. 1599/1986</a:t>
            </a:r>
            <a:endParaRPr lang="el-GR" dirty="0"/>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pPr>
              <a:buNone/>
            </a:pPr>
            <a:r>
              <a:rPr lang="el-GR" sz="1600" dirty="0" smtClean="0">
                <a:latin typeface="Times New Roman" pitchFamily="18" charset="0"/>
                <a:cs typeface="Times New Roman" pitchFamily="18" charset="0"/>
              </a:rPr>
              <a:t> </a:t>
            </a:r>
            <a:endParaRPr lang="el-GR" sz="1600" dirty="0" smtClean="0"/>
          </a:p>
          <a:p>
            <a:pPr lvl="1">
              <a:lnSpc>
                <a:spcPct val="150000"/>
              </a:lnSpc>
              <a:buNone/>
            </a:pPr>
            <a:r>
              <a:rPr lang="el-GR" sz="1600" b="1" dirty="0" smtClean="0"/>
              <a:t>Η αίτηση  συνοδεύεται </a:t>
            </a:r>
            <a:r>
              <a:rPr lang="el-GR" sz="1600" b="1" u="sng" dirty="0" smtClean="0"/>
              <a:t>υποχρεωτικά</a:t>
            </a:r>
            <a:r>
              <a:rPr lang="el-GR" sz="1600" b="1" dirty="0" smtClean="0"/>
              <a:t> από: </a:t>
            </a:r>
            <a:endParaRPr lang="el-GR" dirty="0" smtClean="0"/>
          </a:p>
          <a:p>
            <a:pPr>
              <a:buNone/>
            </a:pPr>
            <a:r>
              <a:rPr lang="el-GR" dirty="0" smtClean="0"/>
              <a:t>   </a:t>
            </a: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rPr>
              <a:t> Πιστοποιητικό από το Ειρηνοδικείο Αθηνών (Γενικό Αρχείο Αιτήσεων άρθρου 13 ν. 3869/2010) που να βεβαιώνει ότι δεν έχει εκδοθεί για τον οφειλέτη οριστική δικαστική απόφαση ρύθμισης οφειλών ή επικύρωσης δικαστικού συμβιβασμού κατά τις διατάξεις του νόμου 3869/2010. Σε περίπτωση έκδοσης τέτοιου είδους δικαστικής απόφασης, πρέπει να προσκομίζεται: </a:t>
            </a:r>
          </a:p>
          <a:p>
            <a:r>
              <a:rPr lang="el-GR" sz="1600" dirty="0" smtClean="0">
                <a:latin typeface="Times New Roman" pitchFamily="18" charset="0"/>
                <a:cs typeface="Times New Roman" pitchFamily="18" charset="0"/>
              </a:rPr>
              <a:t> υπεύθυνη δήλωση του οφειλέτη του ν. 1599/1986 ότι οι οφειλές που έχουν περιληφθεί στην παρούσα αίτηση του οφειλέτη δεν έχουν ρυθμιστεί με οριστική δικαστική απόφαση ή δικαστικό συμβιβασμό κατά τις διατάξεις του νόμου 3869/2010 (Α΄ 130), ακόμα κι αν ακολούθησε έκπτωση του οφειλέτη για οποιονδήποτε λόγο, καθώς και </a:t>
            </a:r>
          </a:p>
          <a:p>
            <a:r>
              <a:rPr lang="el-GR" sz="1600" dirty="0" smtClean="0">
                <a:latin typeface="Times New Roman" pitchFamily="18" charset="0"/>
                <a:cs typeface="Times New Roman" pitchFamily="18" charset="0"/>
              </a:rPr>
              <a:t> επικυρωμένο αντίγραφο της αίτησης και της απόφασης. </a:t>
            </a:r>
            <a:endParaRPr lang="el-GR" dirty="0"/>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pPr>
              <a:buNone/>
            </a:pPr>
            <a:r>
              <a:rPr lang="el-GR" sz="1600" dirty="0" smtClean="0">
                <a:latin typeface="Times New Roman" pitchFamily="18" charset="0"/>
                <a:cs typeface="Times New Roman" pitchFamily="18" charset="0"/>
              </a:rPr>
              <a:t> </a:t>
            </a:r>
            <a:endParaRPr lang="el-GR" dirty="0" smtClean="0"/>
          </a:p>
          <a:p>
            <a:pPr>
              <a:buNone/>
            </a:pPr>
            <a:r>
              <a:rPr lang="el-GR" dirty="0" smtClean="0"/>
              <a:t>   </a:t>
            </a: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rPr>
              <a:t> </a:t>
            </a:r>
            <a:r>
              <a:rPr lang="el-GR" sz="1600" dirty="0" smtClean="0"/>
              <a:t> </a:t>
            </a:r>
            <a:r>
              <a:rPr lang="el-GR" sz="1600" dirty="0" smtClean="0">
                <a:latin typeface="Times New Roman" pitchFamily="18" charset="0"/>
                <a:cs typeface="Times New Roman" pitchFamily="18" charset="0"/>
              </a:rPr>
              <a:t>Αντίγραφο της τελευταίας εκδοθείσας δήλωσης ΕΝ.Φ.Ι.Α. – πράξης προσδιορισμού φόρου του έτους υποβολής της αίτησης και </a:t>
            </a:r>
          </a:p>
          <a:p>
            <a:pPr>
              <a:buNone/>
            </a:pPr>
            <a:r>
              <a:rPr lang="el-GR"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sym typeface="Wingdings 2"/>
              </a:rPr>
              <a:t></a:t>
            </a:r>
            <a:r>
              <a:rPr lang="el-GR" sz="1600" dirty="0" smtClean="0">
                <a:latin typeface="Times New Roman" pitchFamily="18" charset="0"/>
                <a:cs typeface="Times New Roman" pitchFamily="18" charset="0"/>
              </a:rPr>
              <a:t>    των τριών (3) προηγούμενων ετών, εφόσον έχουν εκδοθεί, για αίτηση ρύθμισης οφειλών προς το Δημόσιο. </a:t>
            </a:r>
          </a:p>
          <a:p>
            <a:pPr>
              <a:buNone/>
            </a:pPr>
            <a:r>
              <a:rPr lang="el-GR"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sym typeface="Wingdings 2"/>
              </a:rPr>
              <a:t></a:t>
            </a:r>
            <a:r>
              <a:rPr lang="el-GR" sz="1600" dirty="0" smtClean="0">
                <a:latin typeface="Times New Roman" pitchFamily="18" charset="0"/>
                <a:cs typeface="Times New Roman" pitchFamily="18" charset="0"/>
              </a:rPr>
              <a:t>   των πέντε (5) προηγούμενων ετών, εφόσον έχουν εκδοθεί, για αίτηση ρύθμισης οφειλών προς τους Φορείς Κοινωνικής Ασφάλισης. </a:t>
            </a:r>
          </a:p>
          <a:p>
            <a:pPr>
              <a:buNone/>
            </a:pPr>
            <a:endParaRPr lang="el-GR" sz="1600" dirty="0" smtClean="0">
              <a:latin typeface="Times New Roman" pitchFamily="18" charset="0"/>
              <a:cs typeface="Times New Roman" pitchFamily="18" charset="0"/>
            </a:endParaRPr>
          </a:p>
          <a:p>
            <a:pPr>
              <a:buNone/>
            </a:pPr>
            <a:r>
              <a:rPr lang="el-GR" sz="1600" dirty="0" smtClean="0">
                <a:latin typeface="Times New Roman" pitchFamily="18" charset="0"/>
                <a:cs typeface="Times New Roman" pitchFamily="18" charset="0"/>
                <a:sym typeface="Wingdings"/>
              </a:rPr>
              <a:t>    </a:t>
            </a:r>
            <a:r>
              <a:rPr lang="el-GR" sz="1600" dirty="0" smtClean="0"/>
              <a:t> </a:t>
            </a:r>
            <a:r>
              <a:rPr lang="el-GR" sz="1600" dirty="0" smtClean="0">
                <a:latin typeface="Times New Roman" pitchFamily="18" charset="0"/>
                <a:cs typeface="Times New Roman" pitchFamily="18" charset="0"/>
              </a:rPr>
              <a:t>Για οφειλέτες οι οποίοι έχουν στην κυριότητα τους εμπράγματα δικαιώματα επί γηπέδων εκτός σχεδίου πόλης και οικισμού, συμπληρωμένο έντυπο υπολογισμού αξίας του γηπέδου (Α ΓΗΣ). </a:t>
            </a:r>
          </a:p>
          <a:p>
            <a:pPr>
              <a:buNone/>
            </a:pPr>
            <a:r>
              <a:rPr lang="el-GR" sz="1600" dirty="0" smtClean="0">
                <a:latin typeface="Times New Roman" pitchFamily="18" charset="0"/>
                <a:cs typeface="Times New Roman" pitchFamily="18" charset="0"/>
                <a:sym typeface="Wingdings"/>
              </a:rPr>
              <a:t>   </a:t>
            </a:r>
            <a:r>
              <a:rPr lang="el-GR" sz="1600" dirty="0" smtClean="0"/>
              <a:t> </a:t>
            </a:r>
            <a:r>
              <a:rPr lang="el-GR" sz="1600" dirty="0" smtClean="0">
                <a:latin typeface="Times New Roman" pitchFamily="18" charset="0"/>
                <a:cs typeface="Times New Roman" pitchFamily="18" charset="0"/>
              </a:rPr>
              <a:t> Αντίγραφο ποινικού Μητρώου γενικής χρήσης του οφειλέτη. </a:t>
            </a:r>
          </a:p>
          <a:p>
            <a:pPr>
              <a:buNone/>
            </a:pPr>
            <a:endParaRPr lang="el-GR" sz="1600" dirty="0" smtClean="0">
              <a:latin typeface="Times New Roman" pitchFamily="18" charset="0"/>
              <a:cs typeface="Times New Roman" pitchFamily="18" charset="0"/>
            </a:endParaRPr>
          </a:p>
          <a:p>
            <a:endParaRPr lang="el-GR" dirty="0"/>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pPr>
              <a:buNone/>
            </a:pPr>
            <a:r>
              <a:rPr lang="el-GR" sz="1600" dirty="0" smtClean="0">
                <a:latin typeface="Times New Roman" pitchFamily="18" charset="0"/>
                <a:cs typeface="Times New Roman" pitchFamily="18" charset="0"/>
              </a:rPr>
              <a:t> </a:t>
            </a:r>
            <a:endParaRPr lang="el-GR" dirty="0" smtClean="0"/>
          </a:p>
          <a:p>
            <a:pPr>
              <a:buNone/>
            </a:pPr>
            <a:r>
              <a:rPr lang="el-GR" sz="1600" b="1" dirty="0" smtClean="0">
                <a:latin typeface="Times New Roman" pitchFamily="18" charset="0"/>
                <a:cs typeface="Times New Roman" pitchFamily="18" charset="0"/>
              </a:rPr>
              <a:t>       Στην περίπτωση κατά την οποία οι προς ρύθμιση οφειλές προς το Δημόσιο ή / και τους Φορείς Κοινωνικής Ασφάλισης </a:t>
            </a:r>
            <a:r>
              <a:rPr lang="el-GR" sz="1600" b="1" u="sng" dirty="0" smtClean="0">
                <a:latin typeface="Times New Roman" pitchFamily="18" charset="0"/>
                <a:cs typeface="Times New Roman" pitchFamily="18" charset="0"/>
              </a:rPr>
              <a:t>υπερβαίνουν τις 20.000 </a:t>
            </a:r>
            <a:r>
              <a:rPr lang="el-GR" sz="1600" b="1" dirty="0" smtClean="0">
                <a:latin typeface="Times New Roman" pitchFamily="18" charset="0"/>
                <a:cs typeface="Times New Roman" pitchFamily="18" charset="0"/>
              </a:rPr>
              <a:t>ευρώ επισυνάπτονται επιπροσθέτως </a:t>
            </a:r>
            <a:r>
              <a:rPr lang="el-GR" sz="1600" b="1" u="sng" dirty="0" smtClean="0">
                <a:latin typeface="Times New Roman" pitchFamily="18" charset="0"/>
                <a:cs typeface="Times New Roman" pitchFamily="18" charset="0"/>
              </a:rPr>
              <a:t>και τα ακόλουθα δικαιολογητικά:</a:t>
            </a:r>
          </a:p>
          <a:p>
            <a:endParaRPr lang="el-GR" sz="1600" dirty="0" smtClean="0">
              <a:latin typeface="Times New Roman" pitchFamily="18" charset="0"/>
              <a:cs typeface="Times New Roman" pitchFamily="18" charset="0"/>
            </a:endParaRPr>
          </a:p>
          <a:p>
            <a:pPr>
              <a:buNone/>
            </a:pPr>
            <a:r>
              <a:rPr lang="el-GR" sz="1600" dirty="0" smtClean="0"/>
              <a:t>                   </a:t>
            </a: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rPr>
              <a:t> Χρηματοοικονομικές καταστάσεις του άρθρου 16 του ν. 4308/2014 (Α΄ 251) των τελευταίων πέντε (5) περιόδων, οι οποίες πρέπει να είναι δημοσιευμένες, εφόσον προβλέπεται υποχρέωση σύνταξης ή/και δημοσίευσης αυτών. </a:t>
            </a:r>
          </a:p>
          <a:p>
            <a:pPr>
              <a:buNone/>
            </a:pP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rPr>
              <a:t>  Προσωρινό ισοζύγιο τελευταίου μηνός </a:t>
            </a:r>
            <a:r>
              <a:rPr lang="el-GR" sz="1600" dirty="0" err="1" smtClean="0">
                <a:latin typeface="Times New Roman" pitchFamily="18" charset="0"/>
                <a:cs typeface="Times New Roman" pitchFamily="18" charset="0"/>
              </a:rPr>
              <a:t>τεταρτοβάθμιων</a:t>
            </a:r>
            <a:r>
              <a:rPr lang="el-GR" sz="1600" dirty="0" smtClean="0">
                <a:latin typeface="Times New Roman" pitchFamily="18" charset="0"/>
                <a:cs typeface="Times New Roman" pitchFamily="18" charset="0"/>
              </a:rPr>
              <a:t> λογαριασμών του αναλυτικού καθολικού της γενικής λογιστικής, εφόσον προβλέπεται η κατάρτισή του. </a:t>
            </a:r>
          </a:p>
          <a:p>
            <a:pPr>
              <a:buNone/>
            </a:pP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rPr>
              <a:t>  Πρόσφατα πιστοποιητικά βαρών όλων των ακινήτων. </a:t>
            </a:r>
          </a:p>
          <a:p>
            <a:pPr>
              <a:buNone/>
            </a:pP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rPr>
              <a:t>  Υπεύθυνη δήλωση με αναλυτική παράθεση των ανεξόφλητων υποχρεώσεων για τις οποίες υπάρχουν εμπράγματες εξασφαλίσεις επί αυτών. </a:t>
            </a:r>
          </a:p>
          <a:p>
            <a:pPr>
              <a:buNone/>
            </a:pPr>
            <a:r>
              <a:rPr lang="el-GR" sz="1600" dirty="0" smtClean="0">
                <a:latin typeface="Times New Roman" pitchFamily="18" charset="0"/>
                <a:cs typeface="Times New Roman" pitchFamily="18" charset="0"/>
              </a:rPr>
              <a:t> </a:t>
            </a:r>
            <a:endParaRPr lang="el-GR" dirty="0"/>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pPr>
              <a:buNone/>
            </a:pPr>
            <a:r>
              <a:rPr lang="el-GR" sz="1600" dirty="0" smtClean="0">
                <a:latin typeface="Times New Roman" pitchFamily="18" charset="0"/>
                <a:cs typeface="Times New Roman" pitchFamily="18" charset="0"/>
              </a:rPr>
              <a:t> </a:t>
            </a:r>
            <a:endParaRPr lang="el-GR" dirty="0" smtClean="0"/>
          </a:p>
          <a:p>
            <a:pPr>
              <a:buNone/>
            </a:pPr>
            <a:r>
              <a:rPr lang="el-GR" sz="1600" b="1" dirty="0" smtClean="0">
                <a:latin typeface="Times New Roman" pitchFamily="18" charset="0"/>
                <a:cs typeface="Times New Roman" pitchFamily="18" charset="0"/>
              </a:rPr>
              <a:t>       Στις περιπτώσεις όπου :</a:t>
            </a:r>
            <a:endParaRPr lang="el-GR" sz="1600" dirty="0" smtClean="0">
              <a:latin typeface="Times New Roman" pitchFamily="18" charset="0"/>
              <a:cs typeface="Times New Roman" pitchFamily="18" charset="0"/>
            </a:endParaRPr>
          </a:p>
          <a:p>
            <a:pPr algn="just">
              <a:buNone/>
            </a:pPr>
            <a:r>
              <a:rPr lang="el-GR" sz="1600" dirty="0" smtClean="0"/>
              <a:t>      </a:t>
            </a:r>
            <a:r>
              <a:rPr lang="el-GR" sz="1600" dirty="0" smtClean="0">
                <a:sym typeface="Wingdings 2"/>
              </a:rPr>
              <a:t>   </a:t>
            </a:r>
            <a:r>
              <a:rPr lang="el-GR" sz="1600" dirty="0" smtClean="0">
                <a:latin typeface="Times New Roman" pitchFamily="18" charset="0"/>
                <a:cs typeface="Times New Roman" pitchFamily="18" charset="0"/>
              </a:rPr>
              <a:t> Το Δημόσιο ή / και το ΚΕΑΟ διαπιστώσουν ελλείψεις ή ανακρίβειες στην υποβληθείσα αίτηση, τα ανωτέρω στοιχεία και δικαιολογητικά, δύναται να τάξουν εύλογη προθεσμία, η οποία δεν υπερβαίνει τις δέκα (10) εργάσιμες ημέρες, για τη συμπλήρωση ή διόρθωση αυτών και σε περίπτωση μη συμμόρφωσης να απορρίψουν την αίτηση.</a:t>
            </a:r>
          </a:p>
          <a:p>
            <a:pPr algn="just">
              <a:buNone/>
            </a:pPr>
            <a:endParaRPr lang="el-GR" sz="1600" dirty="0" smtClean="0">
              <a:latin typeface="Times New Roman" pitchFamily="18" charset="0"/>
              <a:cs typeface="Times New Roman" pitchFamily="18" charset="0"/>
            </a:endParaRPr>
          </a:p>
          <a:p>
            <a:pPr algn="just">
              <a:buNone/>
            </a:pPr>
            <a:r>
              <a:rPr lang="el-GR" sz="1600" dirty="0" smtClean="0">
                <a:latin typeface="Times New Roman" pitchFamily="18" charset="0"/>
                <a:cs typeface="Times New Roman" pitchFamily="18" charset="0"/>
              </a:rPr>
              <a:t>      </a:t>
            </a:r>
            <a:r>
              <a:rPr lang="el-GR" sz="1600" dirty="0" smtClean="0">
                <a:sym typeface="Wingdings 2"/>
              </a:rPr>
              <a:t></a:t>
            </a:r>
            <a:r>
              <a:rPr lang="el-GR"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sym typeface="Wingdings"/>
              </a:rPr>
              <a:t>     Υπάρχει </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συνοφειλέτης</a:t>
            </a:r>
            <a:r>
              <a:rPr lang="el-GR" sz="1600" dirty="0" smtClean="0">
                <a:latin typeface="Times New Roman" pitchFamily="18" charset="0"/>
                <a:cs typeface="Times New Roman" pitchFamily="18" charset="0"/>
              </a:rPr>
              <a:t> που υποβάλλει από κοινού αίτηση με τον οφειλέτη, πρέπει ο </a:t>
            </a:r>
            <a:r>
              <a:rPr lang="el-GR" sz="1600" dirty="0" err="1" smtClean="0">
                <a:latin typeface="Times New Roman" pitchFamily="18" charset="0"/>
                <a:cs typeface="Times New Roman" pitchFamily="18" charset="0"/>
              </a:rPr>
              <a:t>συνοφειλέτης</a:t>
            </a:r>
            <a:r>
              <a:rPr lang="el-GR" sz="1600" dirty="0" smtClean="0">
                <a:latin typeface="Times New Roman" pitchFamily="18" charset="0"/>
                <a:cs typeface="Times New Roman" pitchFamily="18" charset="0"/>
              </a:rPr>
              <a:t> στην αίτησή του, να συμπεριλάβει κατάλογο όλων των πιστωτών του και των οφειλόμενων ποσών ανά πιστωτή καθώς και να προσκομίσει τα ίδια δικαιολογητικά με τον οφειλέτη</a:t>
            </a:r>
            <a:endParaRPr lang="el-GR" sz="1600" dirty="0">
              <a:latin typeface="Times New Roman" pitchFamily="18" charset="0"/>
              <a:cs typeface="Times New Roman" pitchFamily="18" charset="0"/>
            </a:endParaRPr>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268760"/>
            <a:ext cx="8136904" cy="540060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1" y="1340768"/>
            <a:ext cx="7344816" cy="5328592"/>
          </a:xfrm>
        </p:spPr>
        <p:txBody>
          <a:bodyPr>
            <a:noAutofit/>
          </a:bodyPr>
          <a:lstStyle/>
          <a:p>
            <a:pPr algn="just">
              <a:spcBef>
                <a:spcPct val="0"/>
              </a:spcBef>
              <a:buClr>
                <a:schemeClr val="bg1"/>
              </a:buClr>
              <a:buFont typeface="Wingdings" pitchFamily="2" charset="2"/>
              <a:buChar char="Ø"/>
            </a:pPr>
            <a:r>
              <a:rPr lang="el-GR" altLang="en-US" sz="1600" dirty="0" smtClean="0">
                <a:latin typeface="Times New Roman" pitchFamily="18" charset="0"/>
                <a:cs typeface="Times New Roman" pitchFamily="18" charset="0"/>
              </a:rPr>
              <a:t>Για την υποβολή πρότασης ρύθμισης από το Δημόσιο λαμβάνονται υπόψη το διαθέσιμο εισόδημα και η αξία των περιουσιακών στοιχείων, κινητών και ακινήτων, των οφειλετών.</a:t>
            </a:r>
          </a:p>
          <a:p>
            <a:pPr algn="just">
              <a:spcBef>
                <a:spcPct val="0"/>
              </a:spcBef>
              <a:buClr>
                <a:schemeClr val="bg1"/>
              </a:buClr>
              <a:buFont typeface="Wingdings" pitchFamily="2" charset="2"/>
              <a:buChar char="Ø"/>
            </a:pPr>
            <a:r>
              <a:rPr lang="el-GR" altLang="en-US" sz="1600" dirty="0" smtClean="0">
                <a:latin typeface="Times New Roman" pitchFamily="18" charset="0"/>
                <a:cs typeface="Times New Roman" pitchFamily="18" charset="0"/>
              </a:rPr>
              <a:t>Για την αξιολόγηση των περιουσιακών στοιχείων το Δημόσιο ελέγχει και λαμβάνει υπόψη τα εξής:</a:t>
            </a:r>
          </a:p>
          <a:p>
            <a:pPr algn="just">
              <a:spcBef>
                <a:spcPct val="0"/>
              </a:spcBef>
              <a:buClr>
                <a:schemeClr val="bg1"/>
              </a:buClr>
              <a:buFont typeface="Wingdings" pitchFamily="2" charset="2"/>
              <a:buChar char="Ø"/>
            </a:pPr>
            <a:r>
              <a:rPr lang="el-GR" altLang="en-US" sz="1600" b="1" u="sng" dirty="0" smtClean="0">
                <a:solidFill>
                  <a:srgbClr val="FF0000"/>
                </a:solidFill>
                <a:latin typeface="Times New Roman" pitchFamily="18" charset="0"/>
                <a:cs typeface="Times New Roman" pitchFamily="18" charset="0"/>
              </a:rPr>
              <a:t>Για τα ακίνητα:</a:t>
            </a:r>
          </a:p>
          <a:p>
            <a:pPr algn="just"/>
            <a:r>
              <a:rPr lang="el-GR" altLang="en-US" sz="1600" b="1" u="sng" dirty="0" smtClean="0">
                <a:solidFill>
                  <a:srgbClr val="FF0000"/>
                </a:solidFill>
                <a:latin typeface="Times New Roman" pitchFamily="18" charset="0"/>
                <a:cs typeface="Times New Roman" pitchFamily="18" charset="0"/>
              </a:rPr>
              <a:t>Έκθεση εκτιμητή ακινήτων , εφόσον οι προς ρύθμιση οφειλές προς το Δημόσιο υπερβαίνουν τις 20.000 ευρώ</a:t>
            </a:r>
            <a:r>
              <a:rPr lang="el-GR" altLang="en-US" sz="1600" dirty="0" smtClean="0">
                <a:latin typeface="Times New Roman" pitchFamily="18" charset="0"/>
                <a:cs typeface="Times New Roman" pitchFamily="18" charset="0"/>
              </a:rPr>
              <a:t> η οποία έχει συνταχθεί σε χρόνο μικρότερο του έτους πριν την υποβολή της αίτησης. Σε περίπτωση που προσκομίζονται από οφειλέτη, </a:t>
            </a:r>
            <a:r>
              <a:rPr lang="el-GR" altLang="en-US" sz="1600" dirty="0" err="1" smtClean="0">
                <a:latin typeface="Times New Roman" pitchFamily="18" charset="0"/>
                <a:cs typeface="Times New Roman" pitchFamily="18" charset="0"/>
              </a:rPr>
              <a:t>συνοφειλέτη</a:t>
            </a:r>
            <a:r>
              <a:rPr lang="el-GR" altLang="en-US" sz="1600" dirty="0" smtClean="0">
                <a:latin typeface="Times New Roman" pitchFamily="18" charset="0"/>
                <a:cs typeface="Times New Roman" pitchFamily="18" charset="0"/>
              </a:rPr>
              <a:t> περισσότερες εκθέσεις εκτιμητών, την πιο πρόσφατη. Εκτίμηση αξίας ακινήτων που περιλαμβάνεται σε έκθεση εμπειρογνώμονα  λαμβάνεται υπ’ όψιν μόνο όταν βασίζεται σε έκθεση εκτιμητή ακινήτων.</a:t>
            </a:r>
          </a:p>
          <a:p>
            <a:pPr algn="just"/>
            <a:r>
              <a:rPr lang="el-GR" altLang="en-US" sz="1600" b="1" u="sng" dirty="0" smtClean="0">
                <a:solidFill>
                  <a:srgbClr val="FF0000"/>
                </a:solidFill>
                <a:latin typeface="Times New Roman" pitchFamily="18" charset="0"/>
                <a:cs typeface="Times New Roman" pitchFamily="18" charset="0"/>
              </a:rPr>
              <a:t>Σε περίπτωση που δεν προσκομίζεται έκθεση εκτιμητή ακινήτων</a:t>
            </a:r>
            <a:r>
              <a:rPr lang="el-GR" altLang="en-US" sz="1600" dirty="0" smtClean="0">
                <a:latin typeface="Times New Roman" pitchFamily="18" charset="0"/>
                <a:cs typeface="Times New Roman" pitchFamily="18" charset="0"/>
              </a:rPr>
              <a:t>, το Δημόσιο υπολογίζει ως αξία ακινήτων τ</a:t>
            </a:r>
            <a:r>
              <a:rPr lang="it-IT" altLang="en-US" sz="1600" dirty="0" smtClean="0">
                <a:latin typeface="Times New Roman" pitchFamily="18" charset="0"/>
                <a:cs typeface="Times New Roman" pitchFamily="18" charset="0"/>
              </a:rPr>
              <a:t>η φορολογητέα αξία </a:t>
            </a:r>
            <a:r>
              <a:rPr lang="el-GR" altLang="en-US" sz="1600" dirty="0" smtClean="0">
                <a:latin typeface="Times New Roman" pitchFamily="18" charset="0"/>
                <a:cs typeface="Times New Roman" pitchFamily="18" charset="0"/>
              </a:rPr>
              <a:t>για τον υπολογισμό </a:t>
            </a:r>
            <a:r>
              <a:rPr lang="it-IT" altLang="en-US" sz="1600" dirty="0" smtClean="0">
                <a:latin typeface="Times New Roman" pitchFamily="18" charset="0"/>
                <a:cs typeface="Times New Roman" pitchFamily="18" charset="0"/>
              </a:rPr>
              <a:t>του </a:t>
            </a:r>
            <a:r>
              <a:rPr lang="it-IT" altLang="en-US" sz="1600" b="1" u="sng" dirty="0" smtClean="0">
                <a:solidFill>
                  <a:srgbClr val="FF0000"/>
                </a:solidFill>
                <a:latin typeface="Times New Roman" pitchFamily="18" charset="0"/>
                <a:cs typeface="Times New Roman" pitchFamily="18" charset="0"/>
              </a:rPr>
              <a:t>ΕΝ.Φ.Ι.Α., </a:t>
            </a:r>
            <a:r>
              <a:rPr lang="it-IT" altLang="en-US" sz="1600" dirty="0" smtClean="0">
                <a:latin typeface="Times New Roman" pitchFamily="18" charset="0"/>
                <a:cs typeface="Times New Roman" pitchFamily="18" charset="0"/>
              </a:rPr>
              <a:t>σύμφωνα με το ν.</a:t>
            </a:r>
            <a:r>
              <a:rPr lang="el-GR" altLang="en-US" sz="1600" dirty="0" smtClean="0">
                <a:latin typeface="Times New Roman" pitchFamily="18" charset="0"/>
                <a:cs typeface="Times New Roman" pitchFamily="18" charset="0"/>
              </a:rPr>
              <a:t> 4223/2013,</a:t>
            </a:r>
            <a:r>
              <a:rPr lang="it-IT" altLang="en-US" sz="1600" dirty="0" smtClean="0">
                <a:latin typeface="Times New Roman" pitchFamily="18" charset="0"/>
                <a:cs typeface="Times New Roman" pitchFamily="18" charset="0"/>
              </a:rPr>
              <a:t> από την τελευταία συντεθείσα δήλωση ΕΝ.Φ.Ι.Α. - πράξη προσδιορισμού φόρου</a:t>
            </a:r>
            <a:endParaRPr lang="el-GR" altLang="en-US" sz="1600" dirty="0" smtClean="0">
              <a:latin typeface="Times New Roman" pitchFamily="18" charset="0"/>
              <a:cs typeface="Times New Roman" pitchFamily="18" charset="0"/>
            </a:endParaRPr>
          </a:p>
          <a:p>
            <a:pPr algn="just"/>
            <a:r>
              <a:rPr lang="el-GR" altLang="en-US" sz="1600" b="1" u="sng" dirty="0" smtClean="0">
                <a:solidFill>
                  <a:srgbClr val="FF0000"/>
                </a:solidFill>
                <a:latin typeface="Times New Roman" pitchFamily="18" charset="0"/>
                <a:cs typeface="Times New Roman" pitchFamily="18" charset="0"/>
              </a:rPr>
              <a:t>Γ</a:t>
            </a:r>
            <a:r>
              <a:rPr lang="it-IT" altLang="en-US" sz="1600" b="1" u="sng" dirty="0" smtClean="0">
                <a:solidFill>
                  <a:srgbClr val="FF0000"/>
                </a:solidFill>
                <a:latin typeface="Times New Roman" pitchFamily="18" charset="0"/>
                <a:cs typeface="Times New Roman" pitchFamily="18" charset="0"/>
              </a:rPr>
              <a:t>ια ακίνητα για τα οποία δεν προσδιορίζεται αξία ΕΝ.Φ.Ι.Α., την αντικειμενική αξία αυτών</a:t>
            </a:r>
            <a:r>
              <a:rPr lang="el-GR" altLang="en-US" sz="1600" b="1" u="sng" dirty="0" smtClean="0">
                <a:solidFill>
                  <a:srgbClr val="FF0000"/>
                </a:solidFill>
                <a:latin typeface="Times New Roman" pitchFamily="18" charset="0"/>
                <a:cs typeface="Times New Roman" pitchFamily="18" charset="0"/>
              </a:rPr>
              <a:t>,</a:t>
            </a:r>
            <a:r>
              <a:rPr lang="it-IT" altLang="en-US" sz="1600" dirty="0" smtClean="0">
                <a:latin typeface="Times New Roman" pitchFamily="18" charset="0"/>
                <a:cs typeface="Times New Roman" pitchFamily="18" charset="0"/>
              </a:rPr>
              <a:t> </a:t>
            </a:r>
            <a:r>
              <a:rPr lang="el-GR" altLang="en-US" sz="1600" dirty="0" smtClean="0">
                <a:latin typeface="Times New Roman" pitchFamily="18" charset="0"/>
                <a:cs typeface="Times New Roman" pitchFamily="18" charset="0"/>
              </a:rPr>
              <a:t>όπως αυτή προκύπτει από τις διατάξεις του άρθρου 41Α </a:t>
            </a:r>
            <a:r>
              <a:rPr lang="el-GR" altLang="en-US" sz="1600" dirty="0" err="1" smtClean="0">
                <a:latin typeface="Times New Roman" pitchFamily="18" charset="0"/>
                <a:cs typeface="Times New Roman" pitchFamily="18" charset="0"/>
              </a:rPr>
              <a:t>΄του</a:t>
            </a:r>
            <a:r>
              <a:rPr lang="el-GR" altLang="en-US" sz="1600" dirty="0" smtClean="0">
                <a:latin typeface="Times New Roman" pitchFamily="18" charset="0"/>
                <a:cs typeface="Times New Roman" pitchFamily="18" charset="0"/>
              </a:rPr>
              <a:t> ν.1249/1982 (ΦΕΚ43 Α΄) και της </a:t>
            </a:r>
            <a:r>
              <a:rPr lang="el-GR" altLang="en-US" sz="1600" dirty="0" err="1" smtClean="0">
                <a:latin typeface="Times New Roman" pitchFamily="18" charset="0"/>
                <a:cs typeface="Times New Roman" pitchFamily="18" charset="0"/>
              </a:rPr>
              <a:t>αποφ</a:t>
            </a:r>
            <a:r>
              <a:rPr lang="el-GR" altLang="en-US" sz="1600" dirty="0" smtClean="0">
                <a:latin typeface="Times New Roman" pitchFamily="18" charset="0"/>
                <a:cs typeface="Times New Roman" pitchFamily="18" charset="0"/>
              </a:rPr>
              <a:t>. Του </a:t>
            </a:r>
            <a:r>
              <a:rPr lang="el-GR" altLang="en-US" sz="1600" dirty="0" err="1" smtClean="0">
                <a:latin typeface="Times New Roman" pitchFamily="18" charset="0"/>
                <a:cs typeface="Times New Roman" pitchFamily="18" charset="0"/>
              </a:rPr>
              <a:t>Υπ.Οικ</a:t>
            </a:r>
            <a:r>
              <a:rPr lang="el-GR" altLang="en-US" sz="1600" dirty="0" smtClean="0">
                <a:latin typeface="Times New Roman" pitchFamily="18" charset="0"/>
                <a:cs typeface="Times New Roman" pitchFamily="18" charset="0"/>
              </a:rPr>
              <a:t>. 1144814/2631/ΠΟΛ1310/1998 (ΦΕΚ 1328 Β΄)</a:t>
            </a:r>
          </a:p>
        </p:txBody>
      </p:sp>
      <p:sp>
        <p:nvSpPr>
          <p:cNvPr id="4" name="Slide Number Placeholder 3"/>
          <p:cNvSpPr>
            <a:spLocks noGrp="1"/>
          </p:cNvSpPr>
          <p:nvPr>
            <p:ph type="sldNum" sz="quarter" idx="12"/>
          </p:nvPr>
        </p:nvSpPr>
        <p:spPr/>
        <p:txBody>
          <a:bodyPr/>
          <a:lstStyle/>
          <a:p>
            <a:fld id="{5F5E4264-AB2C-4F8D-B722-011EE3B28134}" type="slidenum">
              <a:rPr lang="el-GR" smtClean="0"/>
              <a:pPr/>
              <a:t>17</a:t>
            </a:fld>
            <a:endParaRPr lang="el-GR" dirty="0"/>
          </a:p>
        </p:txBody>
      </p:sp>
      <p:sp>
        <p:nvSpPr>
          <p:cNvPr id="5" name="Rectangle 2"/>
          <p:cNvSpPr txBox="1">
            <a:spLocks noChangeArrowheads="1"/>
          </p:cNvSpPr>
          <p:nvPr/>
        </p:nvSpPr>
        <p:spPr bwMode="auto">
          <a:xfrm>
            <a:off x="1000100" y="764704"/>
            <a:ext cx="7635257" cy="37828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Autofit/>
          </a:bodyPr>
          <a:lstStyle/>
          <a:p>
            <a:pPr lvl="0">
              <a:lnSpc>
                <a:spcPct val="90000"/>
              </a:lnSpc>
              <a:defRPr/>
            </a:pPr>
            <a:r>
              <a:rPr lang="el-GR" b="1" dirty="0" smtClean="0">
                <a:solidFill>
                  <a:srgbClr val="000099"/>
                </a:solidFill>
                <a:latin typeface="Times New Roman" pitchFamily="18" charset="0"/>
              </a:rPr>
              <a:t>Διαμόρφωση πρότασης ρύθμισης </a:t>
            </a:r>
            <a:r>
              <a:rPr kumimoji="0" lang="el-GR" b="1" i="0" u="none" strike="noStrike" kern="1200" cap="none" spc="0" normalizeH="0" noProof="0" dirty="0" smtClean="0">
                <a:ln>
                  <a:noFill/>
                </a:ln>
                <a:solidFill>
                  <a:srgbClr val="000099"/>
                </a:solidFill>
                <a:effectLst/>
                <a:uLnTx/>
                <a:uFillTx/>
                <a:latin typeface="Times New Roman" pitchFamily="18" charset="0"/>
                <a:ea typeface="+mj-ea"/>
                <a:cs typeface="+mj-cs"/>
              </a:rPr>
              <a:t>- αξιολόγηση περιουσιακών στοιχείων</a:t>
            </a:r>
            <a:endParaRPr kumimoji="0" lang="en-GB"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268760"/>
            <a:ext cx="8136904" cy="540060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971601" y="1357298"/>
            <a:ext cx="7344816" cy="5312062"/>
          </a:xfrm>
        </p:spPr>
        <p:txBody>
          <a:bodyPr>
            <a:noAutofit/>
          </a:bodyPr>
          <a:lstStyle/>
          <a:p>
            <a:pPr algn="just">
              <a:spcBef>
                <a:spcPct val="0"/>
              </a:spcBef>
              <a:buClr>
                <a:schemeClr val="bg1"/>
              </a:buClr>
              <a:buFont typeface="Wingdings" pitchFamily="2" charset="2"/>
              <a:buChar char="Ø"/>
            </a:pPr>
            <a:r>
              <a:rPr lang="el-GR" altLang="en-US" sz="1500" b="1" u="sng" dirty="0" smtClean="0">
                <a:solidFill>
                  <a:srgbClr val="FF0000"/>
                </a:solidFill>
                <a:latin typeface="Times New Roman" pitchFamily="18" charset="0"/>
                <a:cs typeface="Times New Roman" pitchFamily="18" charset="0"/>
              </a:rPr>
              <a:t>Για τα κινητά:</a:t>
            </a:r>
            <a:endParaRPr lang="el-GR" altLang="en-US" sz="1500" dirty="0" smtClean="0">
              <a:latin typeface="Times New Roman" pitchFamily="18" charset="0"/>
              <a:cs typeface="Times New Roman" pitchFamily="18" charset="0"/>
            </a:endParaRPr>
          </a:p>
          <a:p>
            <a:pPr algn="just"/>
            <a:r>
              <a:rPr lang="el-GR" altLang="en-US" sz="1500" b="1" u="sng" dirty="0" smtClean="0">
                <a:solidFill>
                  <a:srgbClr val="FF0000"/>
                </a:solidFill>
                <a:latin typeface="Times New Roman" pitchFamily="18" charset="0"/>
                <a:cs typeface="Times New Roman" pitchFamily="18" charset="0"/>
              </a:rPr>
              <a:t>που σχετίζονται με την άσκηση της επιχειρηματικής δραστηριότητας του οφειλέτη ή </a:t>
            </a:r>
            <a:r>
              <a:rPr lang="el-GR" altLang="en-US" sz="1500" b="1" u="sng" dirty="0" err="1" smtClean="0">
                <a:solidFill>
                  <a:srgbClr val="FF0000"/>
                </a:solidFill>
                <a:latin typeface="Times New Roman" pitchFamily="18" charset="0"/>
                <a:cs typeface="Times New Roman" pitchFamily="18" charset="0"/>
              </a:rPr>
              <a:t>συνοφειλέτη</a:t>
            </a:r>
            <a:r>
              <a:rPr lang="el-GR" altLang="en-US" sz="1500" b="1" u="sng" dirty="0" smtClean="0">
                <a:solidFill>
                  <a:srgbClr val="FF0000"/>
                </a:solidFill>
                <a:latin typeface="Times New Roman" pitchFamily="18" charset="0"/>
                <a:cs typeface="Times New Roman" pitchFamily="18" charset="0"/>
              </a:rPr>
              <a:t> , όπως ενσώματα και άυλα πάγια πλην ακινήτων, αποθέματα, χρηματοοικονομικά περιουσιακά στοιχεία </a:t>
            </a:r>
            <a:r>
              <a:rPr lang="el-GR" altLang="en-US" sz="1500" dirty="0" smtClean="0">
                <a:latin typeface="Times New Roman" pitchFamily="18" charset="0"/>
                <a:cs typeface="Times New Roman" pitchFamily="18" charset="0"/>
              </a:rPr>
              <a:t>(π.χ. απαιτήσεις, τίτλοι, καταθέσεις, μετρητά, μετοχές),</a:t>
            </a:r>
            <a:r>
              <a:rPr lang="el-GR" altLang="en-US" sz="1500" b="1" u="sng" dirty="0" smtClean="0">
                <a:solidFill>
                  <a:srgbClr val="FF0000"/>
                </a:solidFill>
                <a:latin typeface="Times New Roman" pitchFamily="18" charset="0"/>
                <a:cs typeface="Times New Roman" pitchFamily="18" charset="0"/>
              </a:rPr>
              <a:t>την αγοραία αξία όπως προκύπτει είτε από πρόσφατη έκθεση οικονομολόγου, </a:t>
            </a:r>
            <a:r>
              <a:rPr lang="el-GR" altLang="en-US" sz="1500" dirty="0" smtClean="0">
                <a:latin typeface="Times New Roman" pitchFamily="18" charset="0"/>
                <a:cs typeface="Times New Roman" pitchFamily="18" charset="0"/>
              </a:rPr>
              <a:t>μέλους του </a:t>
            </a:r>
            <a:r>
              <a:rPr lang="el-GR" altLang="en-US" sz="1500" dirty="0" err="1" smtClean="0">
                <a:latin typeface="Times New Roman" pitchFamily="18" charset="0"/>
                <a:cs typeface="Times New Roman" pitchFamily="18" charset="0"/>
              </a:rPr>
              <a:t>Oικονομικού</a:t>
            </a:r>
            <a:r>
              <a:rPr lang="el-GR" altLang="en-US" sz="1500" dirty="0" smtClean="0">
                <a:latin typeface="Times New Roman" pitchFamily="18" charset="0"/>
                <a:cs typeface="Times New Roman" pitchFamily="18" charset="0"/>
              </a:rPr>
              <a:t> Επιμελητηρίου Ελλάδος, ή κάτοχου άδειας λογιστή –φοροτεχνικού Α΄ τάξης , προκειμένου για οφειλέτη που τηρεί διπλογραφικά βιβλία </a:t>
            </a:r>
            <a:r>
              <a:rPr lang="el-GR" altLang="en-US" sz="1500" b="1" u="sng" dirty="0" smtClean="0">
                <a:solidFill>
                  <a:srgbClr val="FF0000"/>
                </a:solidFill>
                <a:latin typeface="Times New Roman" pitchFamily="18" charset="0"/>
                <a:cs typeface="Times New Roman" pitchFamily="18" charset="0"/>
              </a:rPr>
              <a:t>με ετήσιο κύκλο εργασιών έως και 1.500.000 ευρώ</a:t>
            </a:r>
            <a:r>
              <a:rPr lang="el-GR" altLang="en-US" sz="1500" dirty="0" smtClean="0">
                <a:latin typeface="Times New Roman" pitchFamily="18" charset="0"/>
                <a:cs typeface="Times New Roman" pitchFamily="18" charset="0"/>
              </a:rPr>
              <a:t> ή απλογραφικά βιβλία</a:t>
            </a:r>
            <a:r>
              <a:rPr lang="el-GR" altLang="en-US" sz="1500" b="1" u="sng" dirty="0" smtClean="0">
                <a:solidFill>
                  <a:srgbClr val="FF0000"/>
                </a:solidFill>
                <a:latin typeface="Times New Roman" pitchFamily="18" charset="0"/>
                <a:cs typeface="Times New Roman" pitchFamily="18" charset="0"/>
              </a:rPr>
              <a:t> ή από πρόσφατη έκθεση ορκωτού ελεγκτή</a:t>
            </a:r>
            <a:r>
              <a:rPr lang="el-GR" altLang="en-US" sz="1500" dirty="0" smtClean="0">
                <a:solidFill>
                  <a:srgbClr val="FF0000"/>
                </a:solidFill>
                <a:latin typeface="Times New Roman" pitchFamily="18" charset="0"/>
                <a:cs typeface="Times New Roman" pitchFamily="18" charset="0"/>
              </a:rPr>
              <a:t>, </a:t>
            </a:r>
            <a:r>
              <a:rPr lang="el-GR" altLang="en-US" sz="1500" dirty="0" smtClean="0">
                <a:latin typeface="Times New Roman" pitchFamily="18" charset="0"/>
                <a:cs typeface="Times New Roman" pitchFamily="18" charset="0"/>
              </a:rPr>
              <a:t>προκειμένου για οφειλέτη, που τηρεί διπλογραφικά βιβλία με ετήσιο κύκλο εργασιών </a:t>
            </a:r>
            <a:r>
              <a:rPr lang="el-GR" altLang="en-US" sz="1500" b="1" u="sng" dirty="0" smtClean="0">
                <a:solidFill>
                  <a:srgbClr val="FF0000"/>
                </a:solidFill>
                <a:latin typeface="Times New Roman" pitchFamily="18" charset="0"/>
                <a:cs typeface="Times New Roman" pitchFamily="18" charset="0"/>
              </a:rPr>
              <a:t>μεγαλύτερο των 1.500.000 ευρώ</a:t>
            </a:r>
            <a:r>
              <a:rPr lang="el-GR" altLang="en-US" sz="1500" dirty="0" smtClean="0">
                <a:latin typeface="Times New Roman" pitchFamily="18" charset="0"/>
                <a:cs typeface="Times New Roman" pitchFamily="18" charset="0"/>
              </a:rPr>
              <a:t>. Ως «πρόσφατη έκθεση» θεωρείται αυτή που έχει συνταχθεί εντός των τελευταίων 12 μηνών πριν την υποβολή της αίτησης. Σε περίπτωση που δεν προσκομίζεται η ως άνω έκθεση το Δημόσιο λαμβάνει υπόψη την αξία που αναφέρεται στην αίτηση του οφειλέτη και δύναται να ζητήσει τυχόν διαθέσιμα συνοδευτικά έγγραφα  για τον έλεγχο της ως άνω δηλωθείσας αξίας.</a:t>
            </a:r>
          </a:p>
          <a:p>
            <a:pPr algn="just"/>
            <a:r>
              <a:rPr lang="el-GR" altLang="en-US" sz="1500" dirty="0" smtClean="0">
                <a:latin typeface="Times New Roman" pitchFamily="18" charset="0"/>
                <a:cs typeface="Times New Roman" pitchFamily="18" charset="0"/>
              </a:rPr>
              <a:t>που δεν υπάγονται στην ανωτέρω υποπερίπτωση και αφορούν σε </a:t>
            </a:r>
            <a:r>
              <a:rPr lang="el-GR" altLang="en-US" sz="1500" b="1" u="sng" dirty="0" smtClean="0">
                <a:solidFill>
                  <a:srgbClr val="FF0000"/>
                </a:solidFill>
                <a:latin typeface="Times New Roman" pitchFamily="18" charset="0"/>
                <a:cs typeface="Times New Roman" pitchFamily="18" charset="0"/>
              </a:rPr>
              <a:t>κινητά μεγάλης αξίας, ενός εκάστου άνω των 2.000 ευρώ και συνολικά εκτιμώμενα άνω των 30.000 </a:t>
            </a:r>
            <a:r>
              <a:rPr lang="el-GR" altLang="en-US" sz="1500" dirty="0" smtClean="0">
                <a:latin typeface="Times New Roman" pitchFamily="18" charset="0"/>
                <a:cs typeface="Times New Roman" pitchFamily="18" charset="0"/>
              </a:rPr>
              <a:t>ευρώ, </a:t>
            </a:r>
            <a:r>
              <a:rPr lang="el-GR" altLang="en-US" sz="1500" b="1" u="sng" dirty="0" smtClean="0">
                <a:solidFill>
                  <a:srgbClr val="FF0000"/>
                </a:solidFill>
                <a:latin typeface="Times New Roman" pitchFamily="18" charset="0"/>
                <a:cs typeface="Times New Roman" pitchFamily="18" charset="0"/>
              </a:rPr>
              <a:t>την αξία που αναφέρεται στην αίτηση του οφειλέτη ή </a:t>
            </a:r>
            <a:r>
              <a:rPr lang="el-GR" altLang="en-US" sz="1500" b="1" u="sng" dirty="0" err="1" smtClean="0">
                <a:solidFill>
                  <a:srgbClr val="FF0000"/>
                </a:solidFill>
                <a:latin typeface="Times New Roman" pitchFamily="18" charset="0"/>
                <a:cs typeface="Times New Roman" pitchFamily="18" charset="0"/>
              </a:rPr>
              <a:t>συνοφειλέτη</a:t>
            </a:r>
            <a:r>
              <a:rPr lang="el-GR" altLang="en-US" sz="1500" dirty="0" smtClean="0">
                <a:latin typeface="Times New Roman" pitchFamily="18" charset="0"/>
                <a:cs typeface="Times New Roman" pitchFamily="18" charset="0"/>
              </a:rPr>
              <a:t>, για τον έλεγχο της οποίας το Δημόσιο δύναται να ζητήσει τυχόν διαθέσιμα συνοδευτικά έγγραφα και η οποία δεν μπορεί να υπολείπεται αυτής που αναγράφεται σε εν ισχύ σύμβαση ασφάλισής τους.</a:t>
            </a:r>
          </a:p>
          <a:p>
            <a:pPr algn="just"/>
            <a:r>
              <a:rPr lang="el-GR" altLang="en-US" sz="1500" b="1" u="sng" dirty="0" smtClean="0">
                <a:solidFill>
                  <a:srgbClr val="FF0000"/>
                </a:solidFill>
                <a:latin typeface="Times New Roman" pitchFamily="18" charset="0"/>
                <a:cs typeface="Times New Roman" pitchFamily="18" charset="0"/>
              </a:rPr>
              <a:t>μικρής αξίας, η αξία που αναφέρεται στην αίτηση του οφειλέτη ή </a:t>
            </a:r>
            <a:r>
              <a:rPr lang="el-GR" altLang="en-US" sz="1500" b="1" u="sng" dirty="0" err="1" smtClean="0">
                <a:solidFill>
                  <a:srgbClr val="FF0000"/>
                </a:solidFill>
                <a:latin typeface="Times New Roman" pitchFamily="18" charset="0"/>
                <a:cs typeface="Times New Roman" pitchFamily="18" charset="0"/>
              </a:rPr>
              <a:t>συνοφειλέτη</a:t>
            </a:r>
            <a:r>
              <a:rPr lang="el-GR" altLang="en-US" sz="1500" dirty="0" smtClean="0">
                <a:latin typeface="Times New Roman" pitchFamily="18" charset="0"/>
                <a:cs typeface="Times New Roman" pitchFamily="18" charset="0"/>
              </a:rPr>
              <a:t>. </a:t>
            </a:r>
          </a:p>
          <a:p>
            <a:pPr algn="just"/>
            <a:endParaRPr lang="el-GR" altLang="en-US" sz="1400" dirty="0">
              <a:latin typeface="Arial"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18</a:t>
            </a:fld>
            <a:endParaRPr lang="el-GR" dirty="0"/>
          </a:p>
        </p:txBody>
      </p:sp>
      <p:sp>
        <p:nvSpPr>
          <p:cNvPr id="5" name="Rectangle 2"/>
          <p:cNvSpPr txBox="1">
            <a:spLocks noChangeArrowheads="1"/>
          </p:cNvSpPr>
          <p:nvPr/>
        </p:nvSpPr>
        <p:spPr bwMode="auto">
          <a:xfrm>
            <a:off x="928662" y="714356"/>
            <a:ext cx="7735765" cy="500066"/>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75000" lnSpcReduction="20000"/>
          </a:bodyPr>
          <a:lstStyle/>
          <a:p>
            <a:pPr>
              <a:lnSpc>
                <a:spcPct val="90000"/>
              </a:lnSpc>
              <a:defRPr/>
            </a:pPr>
            <a:r>
              <a:rPr lang="el-GR" sz="2400" b="1" dirty="0" smtClean="0">
                <a:solidFill>
                  <a:srgbClr val="000099"/>
                </a:solidFill>
                <a:latin typeface="Times New Roman" pitchFamily="18" charset="0"/>
              </a:rPr>
              <a:t>Διαμόρφωση πρότασης ρύθμισης - αξιολόγηση περιουσιακών στοιχείων</a:t>
            </a:r>
            <a:endParaRPr lang="en-GB" sz="2400" b="1" dirty="0" smtClean="0">
              <a:solidFill>
                <a:srgbClr val="000099"/>
              </a:solidFill>
              <a:latin typeface="Times New Roman" pitchFamily="18" charset="0"/>
            </a:endParaRPr>
          </a:p>
          <a:p>
            <a:pPr lvl="0">
              <a:lnSpc>
                <a:spcPct val="90000"/>
              </a:lnSpc>
              <a:defRPr/>
            </a:pPr>
            <a:r>
              <a:rPr lang="el-GR" sz="1900" b="1" dirty="0" smtClean="0">
                <a:solidFill>
                  <a:srgbClr val="000099"/>
                </a:solidFill>
                <a:latin typeface="Times New Roman" pitchFamily="18" charset="0"/>
                <a:ea typeface="+mj-ea"/>
                <a:cs typeface="+mj-cs"/>
              </a:rPr>
              <a:t>(συνέχεια)</a:t>
            </a:r>
            <a:endParaRPr kumimoji="0" lang="en-GB" sz="19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ph type="title"/>
          </p:nvPr>
        </p:nvSpPr>
        <p:spPr bwMode="auto">
          <a:xfrm>
            <a:off x="857224" y="857232"/>
            <a:ext cx="7972452" cy="452422"/>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a:bodyPr>
          <a:lstStyle/>
          <a:p>
            <a:pPr>
              <a:lnSpc>
                <a:spcPct val="90000"/>
              </a:lnSpc>
              <a:defRPr/>
            </a:pPr>
            <a:r>
              <a:rPr lang="el-GR" sz="1800" b="1" dirty="0" smtClean="0">
                <a:solidFill>
                  <a:srgbClr val="000099"/>
                </a:solidFill>
                <a:latin typeface="Times New Roman" pitchFamily="18" charset="0"/>
              </a:rPr>
              <a:t>Διαμόρφωση πρότασης ρύθμισης - αξιολόγηση εισοδήματος</a:t>
            </a:r>
            <a:endParaRPr kumimoji="0" lang="en-GB" sz="18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5" name="Content Placeholder 2"/>
          <p:cNvSpPr>
            <a:spLocks noGrp="1"/>
          </p:cNvSpPr>
          <p:nvPr>
            <p:ph idx="1"/>
          </p:nvPr>
        </p:nvSpPr>
        <p:spPr>
          <a:xfrm>
            <a:off x="838200" y="1428750"/>
            <a:ext cx="7693025" cy="5143500"/>
          </a:xfrm>
        </p:spPr>
        <p:txBody>
          <a:bodyPr>
            <a:noAutofit/>
          </a:bodyPr>
          <a:lstStyle/>
          <a:p>
            <a:pPr algn="just">
              <a:spcBef>
                <a:spcPct val="0"/>
              </a:spcBef>
              <a:buClr>
                <a:schemeClr val="bg1"/>
              </a:buClr>
              <a:buFont typeface="Wingdings" pitchFamily="2" charset="2"/>
              <a:buChar char="Ø"/>
            </a:pPr>
            <a:r>
              <a:rPr lang="el-GR" altLang="en-US" sz="1500" b="1" u="sng" dirty="0" smtClean="0">
                <a:solidFill>
                  <a:srgbClr val="FF0000"/>
                </a:solidFill>
                <a:latin typeface="Times New Roman" pitchFamily="18" charset="0"/>
                <a:cs typeface="Times New Roman" pitchFamily="18" charset="0"/>
              </a:rPr>
              <a:t>Για τα κινητά:</a:t>
            </a:r>
            <a:endParaRPr lang="el-GR" altLang="en-US" sz="1500" dirty="0" smtClean="0">
              <a:latin typeface="Times New Roman" pitchFamily="18" charset="0"/>
              <a:cs typeface="Times New Roman" pitchFamily="18" charset="0"/>
            </a:endParaRPr>
          </a:p>
          <a:p>
            <a:pPr algn="just"/>
            <a:r>
              <a:rPr lang="el-GR" altLang="en-US" sz="1500" b="1" u="sng" dirty="0" smtClean="0">
                <a:solidFill>
                  <a:srgbClr val="FF0000"/>
                </a:solidFill>
                <a:latin typeface="Times New Roman" pitchFamily="18" charset="0"/>
                <a:cs typeface="Times New Roman" pitchFamily="18" charset="0"/>
              </a:rPr>
              <a:t>που σχετίζονται με την άσκηση της επιχειρηματικής δραστηριότητας του οφειλέτη ή </a:t>
            </a:r>
            <a:r>
              <a:rPr lang="el-GR" altLang="en-US" sz="1500" b="1" u="sng" dirty="0" err="1" smtClean="0">
                <a:solidFill>
                  <a:srgbClr val="FF0000"/>
                </a:solidFill>
                <a:latin typeface="Times New Roman" pitchFamily="18" charset="0"/>
                <a:cs typeface="Times New Roman" pitchFamily="18" charset="0"/>
              </a:rPr>
              <a:t>συνοφειλέτη</a:t>
            </a:r>
            <a:r>
              <a:rPr lang="el-GR" altLang="en-US" sz="1500" b="1" u="sng" dirty="0" smtClean="0">
                <a:solidFill>
                  <a:srgbClr val="FF0000"/>
                </a:solidFill>
                <a:latin typeface="Times New Roman" pitchFamily="18" charset="0"/>
                <a:cs typeface="Times New Roman" pitchFamily="18" charset="0"/>
              </a:rPr>
              <a:t> , όπως ενσώματα και άυλα πάγια πλην ακινήτων, αποθέματα, χρηματοοικονομικά περιουσιακά στοιχεία </a:t>
            </a:r>
            <a:r>
              <a:rPr lang="el-GR" altLang="en-US" sz="1500" dirty="0" smtClean="0">
                <a:latin typeface="Times New Roman" pitchFamily="18" charset="0"/>
                <a:cs typeface="Times New Roman" pitchFamily="18" charset="0"/>
              </a:rPr>
              <a:t>(π.χ. απαιτήσεις, τίτλοι, καταθέσεις, μετρητά, μετοχές),</a:t>
            </a:r>
            <a:r>
              <a:rPr lang="el-GR" altLang="en-US" sz="1500" b="1" u="sng" dirty="0" smtClean="0">
                <a:solidFill>
                  <a:srgbClr val="FF0000"/>
                </a:solidFill>
                <a:latin typeface="Times New Roman" pitchFamily="18" charset="0"/>
                <a:cs typeface="Times New Roman" pitchFamily="18" charset="0"/>
              </a:rPr>
              <a:t>την αγοραία αξία όπως προκύπτει είτε από πρόσφατη έκθεση οικονομολόγου, </a:t>
            </a:r>
            <a:r>
              <a:rPr lang="el-GR" altLang="en-US" sz="1500" dirty="0" smtClean="0">
                <a:latin typeface="Times New Roman" pitchFamily="18" charset="0"/>
                <a:cs typeface="Times New Roman" pitchFamily="18" charset="0"/>
              </a:rPr>
              <a:t>μέλους του </a:t>
            </a:r>
            <a:r>
              <a:rPr lang="el-GR" altLang="en-US" sz="1500" dirty="0" err="1" smtClean="0">
                <a:latin typeface="Times New Roman" pitchFamily="18" charset="0"/>
                <a:cs typeface="Times New Roman" pitchFamily="18" charset="0"/>
              </a:rPr>
              <a:t>Oικονομικού</a:t>
            </a:r>
            <a:r>
              <a:rPr lang="el-GR" altLang="en-US" sz="1500" dirty="0" smtClean="0">
                <a:latin typeface="Times New Roman" pitchFamily="18" charset="0"/>
                <a:cs typeface="Times New Roman" pitchFamily="18" charset="0"/>
              </a:rPr>
              <a:t> Επιμελητηρίου Ελλάδος, ή κάτοχου άδειας λογιστή –φοροτεχνικού Α΄ τάξης , προκειμένου για οφειλέτη που τηρεί διπλογραφικά βιβλία </a:t>
            </a:r>
            <a:r>
              <a:rPr lang="el-GR" altLang="en-US" sz="1500" b="1" u="sng" dirty="0" smtClean="0">
                <a:solidFill>
                  <a:srgbClr val="FF0000"/>
                </a:solidFill>
                <a:latin typeface="Times New Roman" pitchFamily="18" charset="0"/>
                <a:cs typeface="Times New Roman" pitchFamily="18" charset="0"/>
              </a:rPr>
              <a:t>με ετήσιο κύκλο εργασιών έως και 1.500.000 ευρώ</a:t>
            </a:r>
            <a:r>
              <a:rPr lang="el-GR" altLang="en-US" sz="1500" dirty="0" smtClean="0">
                <a:latin typeface="Times New Roman" pitchFamily="18" charset="0"/>
                <a:cs typeface="Times New Roman" pitchFamily="18" charset="0"/>
              </a:rPr>
              <a:t> ή απλογραφικά βιβλία</a:t>
            </a:r>
            <a:r>
              <a:rPr lang="el-GR" altLang="en-US" sz="1500" b="1" u="sng" dirty="0" smtClean="0">
                <a:solidFill>
                  <a:srgbClr val="FF0000"/>
                </a:solidFill>
                <a:latin typeface="Times New Roman" pitchFamily="18" charset="0"/>
                <a:cs typeface="Times New Roman" pitchFamily="18" charset="0"/>
              </a:rPr>
              <a:t> ή από πρόσφατη έκθεση ορκωτού ελεγκτή</a:t>
            </a:r>
            <a:r>
              <a:rPr lang="el-GR" altLang="en-US" sz="1500" dirty="0" smtClean="0">
                <a:solidFill>
                  <a:srgbClr val="FF0000"/>
                </a:solidFill>
                <a:latin typeface="Times New Roman" pitchFamily="18" charset="0"/>
                <a:cs typeface="Times New Roman" pitchFamily="18" charset="0"/>
              </a:rPr>
              <a:t>, </a:t>
            </a:r>
            <a:r>
              <a:rPr lang="el-GR" altLang="en-US" sz="1500" dirty="0" smtClean="0">
                <a:latin typeface="Times New Roman" pitchFamily="18" charset="0"/>
                <a:cs typeface="Times New Roman" pitchFamily="18" charset="0"/>
              </a:rPr>
              <a:t>προκειμένου για οφειλέτη, που τηρεί διπλογραφικά βιβλία με ετήσιο κύκλο εργασιών </a:t>
            </a:r>
            <a:r>
              <a:rPr lang="el-GR" altLang="en-US" sz="1500" b="1" u="sng" dirty="0" smtClean="0">
                <a:solidFill>
                  <a:srgbClr val="FF0000"/>
                </a:solidFill>
                <a:latin typeface="Times New Roman" pitchFamily="18" charset="0"/>
                <a:cs typeface="Times New Roman" pitchFamily="18" charset="0"/>
              </a:rPr>
              <a:t>μεγαλύτερο των 1.500.000 ευρώ</a:t>
            </a:r>
            <a:r>
              <a:rPr lang="el-GR" altLang="en-US" sz="1500" dirty="0" smtClean="0">
                <a:latin typeface="Times New Roman" pitchFamily="18" charset="0"/>
                <a:cs typeface="Times New Roman" pitchFamily="18" charset="0"/>
              </a:rPr>
              <a:t>. Ως «πρόσφατη έκθεση» θεωρείται αυτή που έχει συνταχθεί εντός των τελευταίων 12 μηνών πριν την υποβολή της αίτησης. Σε περίπτωση που δεν προσκομίζεται η ως άνω έκθεση το Δημόσιο λαμβάνει υπόψη την αξία που αναφέρεται στην αίτηση του οφειλέτη και δύναται να ζητήσει τυχόν διαθέσιμα συνοδευτικά έγγραφα  για τον έλεγχο της ως άνω δηλωθείσας αξίας.</a:t>
            </a:r>
          </a:p>
          <a:p>
            <a:pPr algn="just"/>
            <a:r>
              <a:rPr lang="el-GR" altLang="en-US" sz="1500" dirty="0" smtClean="0">
                <a:latin typeface="Times New Roman" pitchFamily="18" charset="0"/>
                <a:cs typeface="Times New Roman" pitchFamily="18" charset="0"/>
              </a:rPr>
              <a:t>που δεν υπάγονται στην ανωτέρω υποπερίπτωση και αφορούν σε </a:t>
            </a:r>
            <a:r>
              <a:rPr lang="el-GR" altLang="en-US" sz="1500" b="1" u="sng" dirty="0" smtClean="0">
                <a:solidFill>
                  <a:srgbClr val="FF0000"/>
                </a:solidFill>
                <a:latin typeface="Times New Roman" pitchFamily="18" charset="0"/>
                <a:cs typeface="Times New Roman" pitchFamily="18" charset="0"/>
              </a:rPr>
              <a:t>κινητά μεγάλης αξίας, ενός εκάστου άνω των 2.000 ευρώ και συνολικά εκτιμώμενα άνω των 30.000 </a:t>
            </a:r>
            <a:r>
              <a:rPr lang="el-GR" altLang="en-US" sz="1500" dirty="0" smtClean="0">
                <a:latin typeface="Times New Roman" pitchFamily="18" charset="0"/>
                <a:cs typeface="Times New Roman" pitchFamily="18" charset="0"/>
              </a:rPr>
              <a:t>ευρώ, </a:t>
            </a:r>
            <a:r>
              <a:rPr lang="el-GR" altLang="en-US" sz="1500" b="1" u="sng" dirty="0" smtClean="0">
                <a:solidFill>
                  <a:srgbClr val="FF0000"/>
                </a:solidFill>
                <a:latin typeface="Times New Roman" pitchFamily="18" charset="0"/>
                <a:cs typeface="Times New Roman" pitchFamily="18" charset="0"/>
              </a:rPr>
              <a:t>την αξία που αναφέρεται στην αίτηση του οφειλέτη ή </a:t>
            </a:r>
            <a:r>
              <a:rPr lang="el-GR" altLang="en-US" sz="1500" b="1" u="sng" dirty="0" err="1" smtClean="0">
                <a:solidFill>
                  <a:srgbClr val="FF0000"/>
                </a:solidFill>
                <a:latin typeface="Times New Roman" pitchFamily="18" charset="0"/>
                <a:cs typeface="Times New Roman" pitchFamily="18" charset="0"/>
              </a:rPr>
              <a:t>συνοφειλέτη</a:t>
            </a:r>
            <a:r>
              <a:rPr lang="el-GR" altLang="en-US" sz="1500" dirty="0" smtClean="0">
                <a:latin typeface="Times New Roman" pitchFamily="18" charset="0"/>
                <a:cs typeface="Times New Roman" pitchFamily="18" charset="0"/>
              </a:rPr>
              <a:t>, για τον έλεγχο της οποίας το Δημόσιο δύναται να ζητήσει τυχόν διαθέσιμα συνοδευτικά έγγραφα και η οποία δεν μπορεί να υπολείπεται αυτής που αναγράφεται σε εν ισχύ σύμβαση ασφάλισής τους.</a:t>
            </a:r>
          </a:p>
          <a:p>
            <a:pPr algn="just"/>
            <a:r>
              <a:rPr lang="el-GR" altLang="en-US" sz="1500" b="1" u="sng" dirty="0" smtClean="0">
                <a:solidFill>
                  <a:srgbClr val="FF0000"/>
                </a:solidFill>
                <a:latin typeface="Times New Roman" pitchFamily="18" charset="0"/>
                <a:cs typeface="Times New Roman" pitchFamily="18" charset="0"/>
              </a:rPr>
              <a:t>μικρής αξίας, η αξία που αναφέρεται στην αίτηση του οφειλέτη ή </a:t>
            </a:r>
            <a:r>
              <a:rPr lang="el-GR" altLang="en-US" sz="1500" b="1" u="sng" dirty="0" err="1" smtClean="0">
                <a:solidFill>
                  <a:srgbClr val="FF0000"/>
                </a:solidFill>
                <a:latin typeface="Times New Roman" pitchFamily="18" charset="0"/>
                <a:cs typeface="Times New Roman" pitchFamily="18" charset="0"/>
              </a:rPr>
              <a:t>συνοφειλέτη</a:t>
            </a:r>
            <a:r>
              <a:rPr lang="el-GR" altLang="en-US" sz="1500" dirty="0" smtClean="0">
                <a:latin typeface="Times New Roman" pitchFamily="18" charset="0"/>
                <a:cs typeface="Times New Roman" pitchFamily="18" charset="0"/>
              </a:rPr>
              <a:t>. </a:t>
            </a:r>
          </a:p>
          <a:p>
            <a:pPr algn="just"/>
            <a:endParaRPr lang="el-GR" altLang="en-US" sz="1400" dirty="0">
              <a:latin typeface="Arial" charset="0"/>
            </a:endParaRPr>
          </a:p>
        </p:txBody>
      </p:sp>
      <p:sp>
        <p:nvSpPr>
          <p:cNvPr id="6" name="5 - Στρογγυλεμένο ορθογώνιο"/>
          <p:cNvSpPr/>
          <p:nvPr/>
        </p:nvSpPr>
        <p:spPr>
          <a:xfrm>
            <a:off x="500034" y="1457400"/>
            <a:ext cx="8136904" cy="518631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Clr>
                <a:schemeClr val="bg1"/>
              </a:buClr>
              <a:buFont typeface="Wingdings" pitchFamily="2" charset="2"/>
              <a:buChar char="Ø"/>
            </a:pPr>
            <a:endParaRPr lang="el-GR" altLang="en-US" sz="1600" b="1" u="sng" dirty="0" smtClean="0">
              <a:solidFill>
                <a:srgbClr val="FF0000"/>
              </a:solidFill>
              <a:latin typeface="Times New Roman" pitchFamily="18" charset="0"/>
              <a:cs typeface="Times New Roman" pitchFamily="18" charset="0"/>
            </a:endParaRPr>
          </a:p>
          <a:p>
            <a:pPr algn="just">
              <a:buClr>
                <a:schemeClr val="bg1"/>
              </a:buClr>
              <a:buFont typeface="Wingdings" pitchFamily="2" charset="2"/>
              <a:buChar char="Ø"/>
            </a:pPr>
            <a:endParaRPr lang="el-GR" altLang="en-US" sz="1600" b="1" u="sng" dirty="0" smtClean="0">
              <a:solidFill>
                <a:srgbClr val="FF0000"/>
              </a:solidFill>
              <a:latin typeface="Times New Roman" pitchFamily="18" charset="0"/>
              <a:cs typeface="Times New Roman" pitchFamily="18" charset="0"/>
            </a:endParaRPr>
          </a:p>
          <a:p>
            <a:pPr algn="just">
              <a:buClr>
                <a:schemeClr val="bg1"/>
              </a:buClr>
            </a:pPr>
            <a:endParaRPr lang="el-GR" altLang="en-US" sz="1600" dirty="0" smtClean="0">
              <a:solidFill>
                <a:srgbClr val="000000"/>
              </a:solidFill>
              <a:latin typeface="Times New Roman" pitchFamily="18" charset="0"/>
              <a:cs typeface="Times New Roman" pitchFamily="18" charset="0"/>
            </a:endParaRPr>
          </a:p>
          <a:p>
            <a:pPr algn="just">
              <a:buClr>
                <a:schemeClr val="bg1"/>
              </a:buClr>
            </a:pPr>
            <a:endParaRPr lang="el-GR" altLang="en-US" sz="1600" dirty="0" smtClean="0">
              <a:solidFill>
                <a:srgbClr val="000000"/>
              </a:solidFill>
              <a:latin typeface="Times New Roman" pitchFamily="18" charset="0"/>
              <a:cs typeface="Times New Roman" pitchFamily="18" charset="0"/>
            </a:endParaRPr>
          </a:p>
          <a:p>
            <a:pPr algn="just">
              <a:buClr>
                <a:schemeClr val="bg1"/>
              </a:buClr>
            </a:pPr>
            <a:r>
              <a:rPr lang="el-GR" altLang="en-US" sz="1600" dirty="0" smtClean="0">
                <a:solidFill>
                  <a:srgbClr val="000000"/>
                </a:solidFill>
                <a:latin typeface="Times New Roman" pitchFamily="18" charset="0"/>
                <a:cs typeface="Times New Roman" pitchFamily="18" charset="0"/>
              </a:rPr>
              <a:t>Για την αξιολόγηση του εισοδήματος το Δημόσιο ελέγχει και λαμβάνει υπόψη τα εξής:</a:t>
            </a:r>
          </a:p>
          <a:p>
            <a:pPr algn="just">
              <a:buClr>
                <a:schemeClr val="bg1"/>
              </a:buClr>
            </a:pPr>
            <a:endParaRPr lang="el-GR" altLang="en-US" sz="1600" b="1" u="sng" dirty="0" smtClean="0">
              <a:solidFill>
                <a:srgbClr val="FF0000"/>
              </a:solidFill>
              <a:latin typeface="Times New Roman" pitchFamily="18" charset="0"/>
              <a:cs typeface="Times New Roman" pitchFamily="18" charset="0"/>
            </a:endParaRPr>
          </a:p>
          <a:p>
            <a:pPr algn="just">
              <a:buClr>
                <a:schemeClr val="bg1"/>
              </a:buClr>
              <a:buFont typeface="Wingdings" pitchFamily="2" charset="2"/>
              <a:buChar char="Ø"/>
            </a:pPr>
            <a:r>
              <a:rPr lang="el-GR" altLang="en-US" sz="1600" b="1" u="sng" dirty="0" smtClean="0">
                <a:solidFill>
                  <a:srgbClr val="FF0000"/>
                </a:solidFill>
                <a:latin typeface="Times New Roman" pitchFamily="18" charset="0"/>
                <a:cs typeface="Times New Roman" pitchFamily="18" charset="0"/>
              </a:rPr>
              <a:t>για νομικά πρόσωπα</a:t>
            </a:r>
            <a:r>
              <a:rPr lang="el-GR" altLang="en-US" sz="1600" dirty="0" smtClean="0">
                <a:solidFill>
                  <a:srgbClr val="000000"/>
                </a:solidFill>
                <a:latin typeface="Times New Roman" pitchFamily="18" charset="0"/>
                <a:cs typeface="Times New Roman" pitchFamily="18" charset="0"/>
              </a:rPr>
              <a:t>, </a:t>
            </a:r>
            <a:r>
              <a:rPr lang="el-GR" altLang="en-US" sz="1500" dirty="0" smtClean="0">
                <a:solidFill>
                  <a:schemeClr val="tx1"/>
                </a:solidFill>
                <a:latin typeface="Times New Roman" pitchFamily="18" charset="0"/>
                <a:cs typeface="Times New Roman" pitchFamily="18" charset="0"/>
              </a:rPr>
              <a:t>είτε πρόκειται για οφειλέτη είτε για </a:t>
            </a:r>
            <a:r>
              <a:rPr lang="el-GR" altLang="en-US" sz="1500" dirty="0" err="1" smtClean="0">
                <a:solidFill>
                  <a:schemeClr val="tx1"/>
                </a:solidFill>
                <a:latin typeface="Times New Roman" pitchFamily="18" charset="0"/>
                <a:cs typeface="Times New Roman" pitchFamily="18" charset="0"/>
              </a:rPr>
              <a:t>συνοφειλέτη</a:t>
            </a:r>
            <a:r>
              <a:rPr lang="el-GR" altLang="en-US" sz="1500" dirty="0" smtClean="0">
                <a:solidFill>
                  <a:schemeClr val="tx1"/>
                </a:solidFill>
                <a:latin typeface="Times New Roman" pitchFamily="18" charset="0"/>
                <a:cs typeface="Times New Roman" pitchFamily="18" charset="0"/>
              </a:rPr>
              <a:t> που υπέγραψε την αίτηση από κοινού με τον οφειλέτη, </a:t>
            </a:r>
            <a:r>
              <a:rPr lang="el-GR" altLang="en-US" sz="1500" b="1" dirty="0" smtClean="0">
                <a:solidFill>
                  <a:schemeClr val="tx1"/>
                </a:solidFill>
                <a:latin typeface="Times New Roman" pitchFamily="18" charset="0"/>
                <a:cs typeface="Times New Roman" pitchFamily="18" charset="0"/>
              </a:rPr>
              <a:t>το μεγαλύτερο μεταξύ</a:t>
            </a:r>
            <a:r>
              <a:rPr lang="el-GR" altLang="en-US" sz="1500" dirty="0" smtClean="0">
                <a:solidFill>
                  <a:schemeClr val="tx1"/>
                </a:solidFill>
                <a:latin typeface="Times New Roman" pitchFamily="18" charset="0"/>
                <a:cs typeface="Times New Roman" pitchFamily="18" charset="0"/>
              </a:rPr>
              <a:t>:</a:t>
            </a:r>
          </a:p>
          <a:p>
            <a:pPr algn="just">
              <a:buClr>
                <a:schemeClr val="bg1"/>
              </a:buClr>
              <a:buFontTx/>
              <a:buChar char="-"/>
            </a:pPr>
            <a:r>
              <a:rPr lang="el-GR" altLang="en-US" sz="1500" dirty="0" smtClean="0">
                <a:solidFill>
                  <a:schemeClr val="tx1"/>
                </a:solidFill>
                <a:latin typeface="Times New Roman" pitchFamily="18" charset="0"/>
                <a:cs typeface="Times New Roman" pitchFamily="18" charset="0"/>
              </a:rPr>
              <a:t>του μέσου όρου των κερδών προ φόρων, τόκων και αποσβέσεων (θετικό EBITDA) της τελευταίας τριετίας </a:t>
            </a:r>
          </a:p>
          <a:p>
            <a:pPr algn="just">
              <a:buClr>
                <a:schemeClr val="bg1"/>
              </a:buClr>
              <a:buFontTx/>
              <a:buChar char="-"/>
            </a:pPr>
            <a:r>
              <a:rPr lang="el-GR" altLang="en-US" sz="1500" dirty="0" smtClean="0">
                <a:solidFill>
                  <a:schemeClr val="tx1"/>
                </a:solidFill>
                <a:latin typeface="Times New Roman" pitchFamily="18" charset="0"/>
                <a:cs typeface="Times New Roman" pitchFamily="18" charset="0"/>
              </a:rPr>
              <a:t>των κερδών προ φόρων, τόκων και αποσβέσεων (θετικό EBITDA) του τελευταίου έτους πριν από την υποβολή της αίτησης του οφειλέτη. </a:t>
            </a:r>
            <a:endParaRPr lang="el-GR" altLang="en-US" sz="1600" dirty="0" smtClean="0">
              <a:solidFill>
                <a:srgbClr val="000000"/>
              </a:solidFill>
              <a:latin typeface="Times New Roman" pitchFamily="18" charset="0"/>
              <a:cs typeface="Times New Roman" pitchFamily="18" charset="0"/>
            </a:endParaRPr>
          </a:p>
          <a:p>
            <a:pPr algn="just">
              <a:buClr>
                <a:schemeClr val="bg1"/>
              </a:buClr>
              <a:buFont typeface="Wingdings" pitchFamily="2" charset="2"/>
              <a:buChar char="Ø"/>
            </a:pPr>
            <a:r>
              <a:rPr lang="el-GR" altLang="en-US" sz="1600" b="1" u="sng" dirty="0" smtClean="0">
                <a:solidFill>
                  <a:srgbClr val="FF0000"/>
                </a:solidFill>
                <a:latin typeface="Times New Roman" pitchFamily="18" charset="0"/>
                <a:cs typeface="Times New Roman" pitchFamily="18" charset="0"/>
              </a:rPr>
              <a:t> για φυσικά πρόσωπα που ασκούν επιχειρηματική δραστηριότητα</a:t>
            </a:r>
            <a:r>
              <a:rPr lang="el-GR" altLang="en-US" sz="1600" dirty="0" smtClean="0">
                <a:latin typeface="Times New Roman" pitchFamily="18" charset="0"/>
                <a:cs typeface="Times New Roman" pitchFamily="18" charset="0"/>
              </a:rPr>
              <a:t>. </a:t>
            </a:r>
            <a:r>
              <a:rPr lang="el-GR" altLang="en-US" sz="1500" dirty="0" smtClean="0">
                <a:solidFill>
                  <a:schemeClr val="tx1"/>
                </a:solidFill>
                <a:latin typeface="Times New Roman" pitchFamily="18" charset="0"/>
                <a:cs typeface="Times New Roman" pitchFamily="18" charset="0"/>
              </a:rPr>
              <a:t>είτε πρόκειται για οφειλέτη είτε για </a:t>
            </a:r>
            <a:r>
              <a:rPr lang="el-GR" altLang="en-US" sz="1500" dirty="0" err="1" smtClean="0">
                <a:solidFill>
                  <a:schemeClr val="tx1"/>
                </a:solidFill>
                <a:latin typeface="Times New Roman" pitchFamily="18" charset="0"/>
                <a:cs typeface="Times New Roman" pitchFamily="18" charset="0"/>
              </a:rPr>
              <a:t>συνοφειλέτη</a:t>
            </a:r>
            <a:r>
              <a:rPr lang="el-GR" altLang="en-US" sz="1500" dirty="0" smtClean="0">
                <a:solidFill>
                  <a:schemeClr val="tx1"/>
                </a:solidFill>
                <a:latin typeface="Times New Roman" pitchFamily="18" charset="0"/>
                <a:cs typeface="Times New Roman" pitchFamily="18" charset="0"/>
              </a:rPr>
              <a:t> που υπέγραψε την αίτηση από κοινού με τον οφειλέτη, </a:t>
            </a:r>
            <a:r>
              <a:rPr lang="el-GR" altLang="en-US" sz="1500" b="1" dirty="0" smtClean="0">
                <a:solidFill>
                  <a:schemeClr val="tx1"/>
                </a:solidFill>
                <a:latin typeface="Times New Roman" pitchFamily="18" charset="0"/>
                <a:cs typeface="Times New Roman" pitchFamily="18" charset="0"/>
              </a:rPr>
              <a:t>το μεγαλύτερο μεταξύ</a:t>
            </a:r>
            <a:r>
              <a:rPr lang="el-GR" altLang="en-US" sz="1500" dirty="0" smtClean="0">
                <a:solidFill>
                  <a:schemeClr val="tx1"/>
                </a:solidFill>
                <a:latin typeface="Times New Roman" pitchFamily="18" charset="0"/>
                <a:cs typeface="Times New Roman" pitchFamily="18" charset="0"/>
              </a:rPr>
              <a:t>:</a:t>
            </a:r>
          </a:p>
          <a:p>
            <a:pPr algn="just">
              <a:buClr>
                <a:schemeClr val="bg1"/>
              </a:buClr>
              <a:buFontTx/>
              <a:buChar char="-"/>
            </a:pPr>
            <a:r>
              <a:rPr lang="el-GR" altLang="en-US" sz="1500" dirty="0" smtClean="0">
                <a:solidFill>
                  <a:schemeClr val="tx1"/>
                </a:solidFill>
                <a:latin typeface="Times New Roman" pitchFamily="18" charset="0"/>
                <a:cs typeface="Times New Roman" pitchFamily="18" charset="0"/>
              </a:rPr>
              <a:t>του μέσου όρου των κερδών προ φόρων, τόκων και αποσβέσεων (θετικό EBITDA) της τελευταίας τριετίας </a:t>
            </a:r>
          </a:p>
          <a:p>
            <a:pPr algn="just">
              <a:buClr>
                <a:schemeClr val="bg1"/>
              </a:buClr>
              <a:buFontTx/>
              <a:buChar char="-"/>
            </a:pPr>
            <a:r>
              <a:rPr lang="el-GR" altLang="en-US" sz="1500" dirty="0" smtClean="0">
                <a:solidFill>
                  <a:schemeClr val="tx1"/>
                </a:solidFill>
                <a:latin typeface="Times New Roman" pitchFamily="18" charset="0"/>
                <a:cs typeface="Times New Roman" pitchFamily="18" charset="0"/>
              </a:rPr>
              <a:t>των κερδών προ φόρων, τόκων και αποσβέσεων (θετικό EBITDA) του τελευταίου έτους πριν από την υποβολή της αίτησης του οφειλέτη, </a:t>
            </a:r>
          </a:p>
          <a:p>
            <a:pPr algn="just">
              <a:buClr>
                <a:schemeClr val="bg1"/>
              </a:buClr>
            </a:pPr>
            <a:r>
              <a:rPr lang="el-GR" altLang="en-US" sz="1500" b="1" u="sng" dirty="0" smtClean="0">
                <a:solidFill>
                  <a:srgbClr val="FF0000"/>
                </a:solidFill>
                <a:latin typeface="Times New Roman" pitchFamily="18" charset="0"/>
                <a:cs typeface="Times New Roman" pitchFamily="18" charset="0"/>
              </a:rPr>
              <a:t>προσαυξημένο κατά το μέσο όρο των εσόδων από άλλες πηγές της τελευταίας τριετίας</a:t>
            </a:r>
            <a:r>
              <a:rPr lang="el-GR" altLang="en-US" sz="1400" b="1" u="sng" dirty="0" smtClean="0">
                <a:solidFill>
                  <a:srgbClr val="FF0000"/>
                </a:solidFill>
                <a:latin typeface="Times New Roman" pitchFamily="18" charset="0"/>
                <a:cs typeface="Times New Roman" pitchFamily="18" charset="0"/>
              </a:rPr>
              <a:t> </a:t>
            </a:r>
          </a:p>
          <a:p>
            <a:pPr algn="just">
              <a:buClr>
                <a:schemeClr val="bg1"/>
              </a:buClr>
              <a:buFont typeface="Wingdings" pitchFamily="2" charset="2"/>
              <a:buChar char="Ø"/>
            </a:pPr>
            <a:r>
              <a:rPr lang="el-GR" altLang="en-US" sz="1600" b="1" u="sng" dirty="0" smtClean="0">
                <a:solidFill>
                  <a:srgbClr val="FF0000"/>
                </a:solidFill>
                <a:latin typeface="Times New Roman" pitchFamily="18" charset="0"/>
                <a:cs typeface="Times New Roman" pitchFamily="18" charset="0"/>
              </a:rPr>
              <a:t>  για </a:t>
            </a:r>
            <a:r>
              <a:rPr lang="el-GR" altLang="en-US" sz="1600" b="1" u="sng" dirty="0" err="1" smtClean="0">
                <a:solidFill>
                  <a:srgbClr val="FF0000"/>
                </a:solidFill>
                <a:latin typeface="Times New Roman" pitchFamily="18" charset="0"/>
                <a:cs typeface="Times New Roman" pitchFamily="18" charset="0"/>
              </a:rPr>
              <a:t>συνοφειλέτες</a:t>
            </a:r>
            <a:r>
              <a:rPr lang="el-GR" altLang="en-US" sz="1600" b="1" u="sng" dirty="0" smtClean="0">
                <a:solidFill>
                  <a:srgbClr val="FF0000"/>
                </a:solidFill>
                <a:latin typeface="Times New Roman" pitchFamily="18" charset="0"/>
                <a:cs typeface="Times New Roman" pitchFamily="18" charset="0"/>
              </a:rPr>
              <a:t> φυσικά πρόσωπα μη επιτηδευματίες </a:t>
            </a:r>
            <a:r>
              <a:rPr lang="el-GR" altLang="en-US" sz="1500" b="1" u="sng" dirty="0" smtClean="0">
                <a:solidFill>
                  <a:srgbClr val="FF0000"/>
                </a:solidFill>
                <a:latin typeface="Times New Roman" pitchFamily="18" charset="0"/>
                <a:cs typeface="Times New Roman" pitchFamily="18" charset="0"/>
              </a:rPr>
              <a:t>ο μέσος όρος του πραγματικού δηλωθέντος κατά τις τρεις (3) τελευταίες φορολογικές περιόδους εισοδήματος, φορολογητέου ή μη.</a:t>
            </a: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980728"/>
            <a:ext cx="8229600" cy="1914872"/>
          </a:xfrm>
        </p:spPr>
        <p:txBody>
          <a:bodyPr/>
          <a:lstStyle/>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r>
              <a:rPr lang="el-GR" sz="2800" dirty="0" smtClean="0">
                <a:latin typeface="Times New Roman" pitchFamily="18" charset="0"/>
                <a:cs typeface="Times New Roman" pitchFamily="18" charset="0"/>
              </a:rPr>
              <a:t>Ρύθμιση οφειλών προς Δημόσιο &amp; Φ.Κ.Α. έως €50.000,00 για Φυσικά πρόσωπα που αποκτούν εισόδημα από επιχειρηματική δραστηριότητα χωρίς πτωχευτική ικανότητα</a:t>
            </a:r>
            <a:r>
              <a:rPr lang="el-GR" dirty="0" smtClean="0"/>
              <a:t/>
            </a:r>
            <a:br>
              <a:rPr lang="el-GR" dirty="0" smtClean="0"/>
            </a:br>
            <a:r>
              <a:rPr lang="el-GR" dirty="0" smtClean="0"/>
              <a:t/>
            </a:r>
            <a:br>
              <a:rPr lang="el-GR" dirty="0" smtClean="0"/>
            </a:br>
            <a:endParaRPr lang="el-GR"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4644008" y="2924944"/>
            <a:ext cx="4680520" cy="2592288"/>
          </a:xfrm>
        </p:spPr>
        <p:txBody>
          <a:bodyPr/>
          <a:lstStyle/>
          <a:p>
            <a:endParaRPr lang="el-GR" sz="2400" dirty="0" smtClean="0">
              <a:solidFill>
                <a:schemeClr val="tx1">
                  <a:lumMod val="75000"/>
                </a:schemeClr>
              </a:solidFill>
              <a:latin typeface="Times New Roman" pitchFamily="18" charset="0"/>
              <a:cs typeface="Times New Roman" pitchFamily="18" charset="0"/>
            </a:endParaRPr>
          </a:p>
          <a:p>
            <a:endParaRPr lang="el-GR" sz="2400" dirty="0" smtClean="0">
              <a:solidFill>
                <a:schemeClr val="tx1">
                  <a:lumMod val="75000"/>
                </a:schemeClr>
              </a:solidFill>
              <a:latin typeface="Times New Roman" pitchFamily="18" charset="0"/>
              <a:cs typeface="Times New Roman" pitchFamily="18" charset="0"/>
            </a:endParaRPr>
          </a:p>
          <a:p>
            <a:r>
              <a:rPr lang="el-GR" sz="2400" dirty="0" smtClean="0">
                <a:solidFill>
                  <a:schemeClr val="tx1">
                    <a:lumMod val="75000"/>
                  </a:schemeClr>
                </a:solidFill>
                <a:latin typeface="Times New Roman" pitchFamily="18" charset="0"/>
                <a:cs typeface="Times New Roman" pitchFamily="18" charset="0"/>
              </a:rPr>
              <a:t>ΠΟΛ1223/29.12.2017</a:t>
            </a:r>
          </a:p>
          <a:p>
            <a:r>
              <a:rPr lang="el-GR" sz="2400" dirty="0" smtClean="0">
                <a:solidFill>
                  <a:schemeClr val="tx1">
                    <a:lumMod val="75000"/>
                  </a:schemeClr>
                </a:solidFill>
                <a:latin typeface="Times New Roman" pitchFamily="18" charset="0"/>
                <a:cs typeface="Times New Roman" pitchFamily="18" charset="0"/>
              </a:rPr>
              <a:t>(ΦΕΚ 4643 Β΄/29.12.2017)</a:t>
            </a:r>
          </a:p>
          <a:p>
            <a:r>
              <a:rPr lang="el-GR" sz="2400" dirty="0" smtClean="0">
                <a:solidFill>
                  <a:schemeClr val="tx1">
                    <a:lumMod val="75000"/>
                  </a:schemeClr>
                </a:solidFill>
                <a:latin typeface="Times New Roman" pitchFamily="18" charset="0"/>
                <a:cs typeface="Times New Roman" pitchFamily="18" charset="0"/>
              </a:rPr>
              <a:t>Απόφαση 62134/4100/28.12.2017 (ΦΕΚ 4640 Β΄/29.12.2017)</a:t>
            </a:r>
          </a:p>
          <a:p>
            <a:pPr algn="ctr"/>
            <a:endParaRPr lang="en-US" sz="2400" dirty="0" smtClean="0">
              <a:solidFill>
                <a:schemeClr val="tx1">
                  <a:lumMod val="75000"/>
                </a:schemeClr>
              </a:solidFill>
              <a:latin typeface="Times New Roman" pitchFamily="18" charset="0"/>
              <a:cs typeface="Times New Roman" pitchFamily="18" charset="0"/>
            </a:endParaRPr>
          </a:p>
          <a:p>
            <a:pPr algn="ctr"/>
            <a:endParaRPr lang="el-GR" dirty="0">
              <a:solidFill>
                <a:schemeClr val="tx1">
                  <a:lumMod val="75000"/>
                </a:schemeClr>
              </a:solidFill>
              <a:latin typeface="Times New Roman" pitchFamily="18" charset="0"/>
              <a:cs typeface="Times New Roman" pitchFamily="18" charset="0"/>
            </a:endParaRPr>
          </a:p>
        </p:txBody>
      </p:sp>
      <p:sp>
        <p:nvSpPr>
          <p:cNvPr id="5" name="Rectangle 3"/>
          <p:cNvSpPr txBox="1">
            <a:spLocks noChangeArrowheads="1"/>
          </p:cNvSpPr>
          <p:nvPr/>
        </p:nvSpPr>
        <p:spPr bwMode="auto">
          <a:xfrm>
            <a:off x="107504" y="5013176"/>
            <a:ext cx="4572000" cy="144016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defTabSz="914400" rtl="0" eaLnBrk="1" fontAlgn="base" latinLnBrk="0" hangingPunct="1">
              <a:lnSpc>
                <a:spcPct val="90000"/>
              </a:lnSpc>
              <a:spcBef>
                <a:spcPct val="20000"/>
              </a:spcBef>
              <a:spcAft>
                <a:spcPct val="0"/>
              </a:spcAft>
              <a:buClr>
                <a:schemeClr val="tx1"/>
              </a:buClr>
              <a:buSzPct val="75000"/>
              <a:buFont typeface="Wingdings" panose="05000000000000000000" pitchFamily="2" charset="2"/>
              <a:buNone/>
              <a:tabLst/>
              <a:defRPr/>
            </a:pPr>
            <a:r>
              <a:rPr kumimoji="0" lang="el-GR" altLang="en-US" sz="2400" b="1" i="0" u="none" strike="noStrike" kern="1200" cap="none" spc="0" normalizeH="0" baseline="0" noProof="0" dirty="0" smtClean="0">
                <a:ln>
                  <a:noFill/>
                </a:ln>
                <a:solidFill>
                  <a:schemeClr val="tx2"/>
                </a:solidFill>
                <a:effectLst/>
                <a:uLnTx/>
                <a:uFillTx/>
                <a:latin typeface="+mn-lt"/>
                <a:ea typeface="+mn-ea"/>
                <a:cs typeface="+mn-cs"/>
              </a:rPr>
              <a:t>Ειδική Γραμματεία Διαχείρισης Ιδιωτικού Χρέους</a:t>
            </a:r>
          </a:p>
          <a:p>
            <a:pPr marL="0" marR="0" lvl="0" indent="0" algn="ctr" defTabSz="914400" rtl="0" eaLnBrk="1" fontAlgn="base" latinLnBrk="0" hangingPunct="1">
              <a:lnSpc>
                <a:spcPct val="90000"/>
              </a:lnSpc>
              <a:spcBef>
                <a:spcPct val="20000"/>
              </a:spcBef>
              <a:spcAft>
                <a:spcPct val="0"/>
              </a:spcAft>
              <a:buClr>
                <a:schemeClr val="tx1"/>
              </a:buClr>
              <a:buSzPct val="75000"/>
              <a:buFont typeface="Wingdings" panose="05000000000000000000" pitchFamily="2" charset="2"/>
              <a:buNone/>
              <a:tabLst/>
              <a:defRPr/>
            </a:pPr>
            <a:endParaRPr kumimoji="0" lang="el-GR" altLang="en-US" sz="1000" b="1" i="1"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ctr" defTabSz="914400" rtl="0" eaLnBrk="1" fontAlgn="base" latinLnBrk="0" hangingPunct="1">
              <a:lnSpc>
                <a:spcPct val="90000"/>
              </a:lnSpc>
              <a:spcBef>
                <a:spcPct val="20000"/>
              </a:spcBef>
              <a:spcAft>
                <a:spcPct val="0"/>
              </a:spcAft>
              <a:buClr>
                <a:schemeClr val="tx1"/>
              </a:buClr>
              <a:buSzPct val="75000"/>
              <a:buFont typeface="Wingdings" panose="05000000000000000000" pitchFamily="2" charset="2"/>
              <a:buNone/>
              <a:tabLst/>
              <a:defRPr/>
            </a:pPr>
            <a:endParaRPr kumimoji="0" lang="el-GR" altLang="en-US" sz="2000" b="0" i="1" u="none" strike="noStrike" kern="1200" cap="none" spc="0" normalizeH="0" baseline="0" noProof="0" dirty="0" smtClean="0">
              <a:ln>
                <a:noFill/>
              </a:ln>
              <a:solidFill>
                <a:schemeClr val="tx2"/>
              </a:solidFill>
              <a:effectLst/>
              <a:uLnTx/>
              <a:uFillTx/>
              <a:latin typeface="+mn-lt"/>
              <a:ea typeface="+mn-ea"/>
              <a:cs typeface="+mn-cs"/>
            </a:endParaRPr>
          </a:p>
        </p:txBody>
      </p:sp>
      <p:sp>
        <p:nvSpPr>
          <p:cNvPr id="6" name="2 - Υπότιτλος"/>
          <p:cNvSpPr txBox="1">
            <a:spLocks/>
          </p:cNvSpPr>
          <p:nvPr/>
        </p:nvSpPr>
        <p:spPr bwMode="auto">
          <a:xfrm>
            <a:off x="0" y="4581128"/>
            <a:ext cx="8964488" cy="20882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anose="05000000000000000000" pitchFamily="2" charset="2"/>
              <a:buNone/>
              <a:tabLst/>
              <a:defRPr/>
            </a:pPr>
            <a:endParaRPr kumimoji="0" lang="el-GR" sz="1600" b="1" i="0" u="none" strike="noStrike" kern="1200" cap="none" spc="0" normalizeH="0" baseline="0" noProof="0" dirty="0" smtClean="0">
              <a:ln>
                <a:noFill/>
              </a:ln>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tx1"/>
              </a:buClr>
              <a:buSzPct val="75000"/>
              <a:buFont typeface="Wingdings" panose="05000000000000000000" pitchFamily="2" charset="2"/>
              <a:buNone/>
              <a:tabLst/>
              <a:defRPr/>
            </a:pPr>
            <a:endParaRPr kumimoji="0" lang="el-GR" sz="2000" b="1" i="0" u="none" strike="noStrike" kern="1200" cap="none" spc="0" normalizeH="0" baseline="0" noProof="0" dirty="0" smtClean="0">
              <a:ln>
                <a:noFill/>
              </a:ln>
              <a:effectLst/>
              <a:uLnTx/>
              <a:uFillTx/>
              <a:latin typeface="+mn-lt"/>
              <a:ea typeface="+mn-ea"/>
              <a:cs typeface="+mn-cs"/>
            </a:endParaRPr>
          </a:p>
          <a:p>
            <a:pPr marL="0" marR="0" lvl="0" indent="0" defTabSz="914400" rtl="0" eaLnBrk="0" fontAlgn="base" latinLnBrk="0" hangingPunct="0">
              <a:lnSpc>
                <a:spcPct val="100000"/>
              </a:lnSpc>
              <a:spcBef>
                <a:spcPct val="20000"/>
              </a:spcBef>
              <a:spcAft>
                <a:spcPct val="0"/>
              </a:spcAft>
              <a:buClr>
                <a:schemeClr val="tx1"/>
              </a:buClr>
              <a:buSzPct val="75000"/>
              <a:buFont typeface="Wingdings" panose="05000000000000000000" pitchFamily="2" charset="2"/>
              <a:buNone/>
              <a:tabLst/>
              <a:defRPr/>
            </a:pPr>
            <a:endParaRPr kumimoji="0" lang="el-GR" sz="2000" b="1"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defTabSz="914400" rtl="0" eaLnBrk="0" fontAlgn="base" latinLnBrk="0" hangingPunct="0">
              <a:lnSpc>
                <a:spcPct val="100000"/>
              </a:lnSpc>
              <a:spcBef>
                <a:spcPct val="20000"/>
              </a:spcBef>
              <a:spcAft>
                <a:spcPct val="0"/>
              </a:spcAft>
              <a:buClr>
                <a:schemeClr val="tx1"/>
              </a:buClr>
              <a:buSzPct val="75000"/>
              <a:buFont typeface="Wingdings" panose="05000000000000000000" pitchFamily="2" charset="2"/>
              <a:buNone/>
              <a:tabLst/>
              <a:defRPr/>
            </a:pPr>
            <a:r>
              <a:rPr kumimoji="0" lang="el-GR" sz="2000" b="1" i="0" u="none" strike="noStrike" kern="1200" cap="none" spc="0" normalizeH="0" baseline="0" noProof="0" dirty="0" smtClean="0">
                <a:ln>
                  <a:noFill/>
                </a:ln>
                <a:effectLst/>
                <a:uLnTx/>
                <a:uFillTx/>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ph type="title"/>
          </p:nvPr>
        </p:nvSpPr>
        <p:spPr bwMode="auto">
          <a:xfrm>
            <a:off x="857224" y="857232"/>
            <a:ext cx="7972452" cy="452422"/>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a:bodyPr>
          <a:lstStyle/>
          <a:p>
            <a:pPr>
              <a:lnSpc>
                <a:spcPct val="90000"/>
              </a:lnSpc>
              <a:defRPr/>
            </a:pPr>
            <a:r>
              <a:rPr lang="el-GR" sz="1800" b="1" dirty="0" smtClean="0">
                <a:solidFill>
                  <a:srgbClr val="000099"/>
                </a:solidFill>
                <a:latin typeface="Times New Roman" pitchFamily="18" charset="0"/>
              </a:rPr>
              <a:t>Διαμόρφωση πρότασης ρύθμισης – μηνιαία δόση με το κριτήριο του 2,75%</a:t>
            </a:r>
            <a:endParaRPr kumimoji="0" lang="en-GB" sz="18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
        <p:nvSpPr>
          <p:cNvPr id="7" name="6 - Στρογγυλεμένο ορθογώνιο"/>
          <p:cNvSpPr/>
          <p:nvPr/>
        </p:nvSpPr>
        <p:spPr>
          <a:xfrm>
            <a:off x="500034" y="1428736"/>
            <a:ext cx="8136904" cy="5286412"/>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Clr>
                <a:schemeClr val="bg1"/>
              </a:buClr>
              <a:buFont typeface="Wingdings" pitchFamily="2" charset="2"/>
              <a:buChar char="Ø"/>
            </a:pPr>
            <a:endParaRPr lang="el-GR" altLang="en-US" sz="1600" b="1" u="sng" dirty="0" smtClean="0">
              <a:solidFill>
                <a:srgbClr val="FF0000"/>
              </a:solidFill>
              <a:latin typeface="Times New Roman" pitchFamily="18" charset="0"/>
              <a:cs typeface="Times New Roman" pitchFamily="18" charset="0"/>
            </a:endParaRPr>
          </a:p>
          <a:p>
            <a:pPr algn="just">
              <a:buClr>
                <a:schemeClr val="bg1"/>
              </a:buClr>
              <a:buFont typeface="Wingdings" pitchFamily="2" charset="2"/>
              <a:buChar char="Ø"/>
            </a:pPr>
            <a:endParaRPr lang="el-GR" altLang="en-US" dirty="0" smtClean="0">
              <a:solidFill>
                <a:schemeClr val="tx1"/>
              </a:solidFill>
              <a:latin typeface="Times New Roman" pitchFamily="18" charset="0"/>
              <a:cs typeface="Times New Roman" pitchFamily="18" charset="0"/>
            </a:endParaRPr>
          </a:p>
          <a:p>
            <a:pPr algn="just">
              <a:buClr>
                <a:schemeClr val="bg1"/>
              </a:buClr>
              <a:buFont typeface="Wingdings" pitchFamily="2" charset="2"/>
              <a:buChar char="Ø"/>
            </a:pPr>
            <a:r>
              <a:rPr lang="el-GR" altLang="en-US" dirty="0" smtClean="0">
                <a:solidFill>
                  <a:schemeClr val="tx1"/>
                </a:solidFill>
                <a:latin typeface="Times New Roman" pitchFamily="18" charset="0"/>
                <a:cs typeface="Times New Roman" pitchFamily="18" charset="0"/>
              </a:rPr>
              <a:t>Αν το μέρος του ποσοστού του 2,75% των κερδών του οφειλέτη προ φόρων, τόκων και αποσβέσεων (EBITDA), </a:t>
            </a:r>
            <a:r>
              <a:rPr lang="el-GR" altLang="en-US" b="1" u="sng" dirty="0" smtClean="0">
                <a:solidFill>
                  <a:srgbClr val="FF0000"/>
                </a:solidFill>
                <a:latin typeface="Times New Roman" pitchFamily="18" charset="0"/>
                <a:cs typeface="Times New Roman" pitchFamily="18" charset="0"/>
              </a:rPr>
              <a:t>είναι μεγαλύτερο από τη συνολική αρχική μηνιαία δόση</a:t>
            </a:r>
            <a:r>
              <a:rPr lang="el-GR" altLang="en-US" dirty="0" smtClean="0">
                <a:solidFill>
                  <a:schemeClr val="tx1"/>
                </a:solidFill>
                <a:latin typeface="Times New Roman" pitchFamily="18" charset="0"/>
                <a:cs typeface="Times New Roman" pitchFamily="18" charset="0"/>
              </a:rPr>
              <a:t>, τότε η συνολική μηνιαία δόση αναπροσαρμόζεται, ώστε να ισούται με αυτό το ποσό και ο αριθμός των δόσεων μειώνεται αναλόγως. Δηλαδή,   </a:t>
            </a: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buFont typeface="Wingdings" pitchFamily="2" charset="2"/>
              <a:buChar char="Ø"/>
            </a:pPr>
            <a:r>
              <a:rPr lang="el-GR" dirty="0" smtClean="0"/>
              <a:t> </a:t>
            </a:r>
            <a:r>
              <a:rPr lang="el-GR" dirty="0" smtClean="0">
                <a:solidFill>
                  <a:schemeClr val="tx1"/>
                </a:solidFill>
                <a:latin typeface="Times New Roman" pitchFamily="18" charset="0"/>
                <a:cs typeface="Times New Roman" pitchFamily="18" charset="0"/>
              </a:rPr>
              <a:t>Ε</a:t>
            </a:r>
            <a:r>
              <a:rPr lang="el-GR" altLang="en-US" dirty="0" smtClean="0">
                <a:solidFill>
                  <a:schemeClr val="tx1"/>
                </a:solidFill>
                <a:latin typeface="Times New Roman" pitchFamily="18" charset="0"/>
                <a:cs typeface="Times New Roman" pitchFamily="18" charset="0"/>
              </a:rPr>
              <a:t>πιτόκιο ρύθμισης: επιτόκιο </a:t>
            </a:r>
            <a:r>
              <a:rPr lang="el-GR" altLang="en-US" dirty="0" err="1" smtClean="0">
                <a:solidFill>
                  <a:schemeClr val="tx1"/>
                </a:solidFill>
                <a:latin typeface="Times New Roman" pitchFamily="18" charset="0"/>
                <a:cs typeface="Times New Roman" pitchFamily="18" charset="0"/>
              </a:rPr>
              <a:t>euribor</a:t>
            </a:r>
            <a:r>
              <a:rPr lang="el-GR" altLang="en-US" dirty="0" smtClean="0">
                <a:solidFill>
                  <a:schemeClr val="tx1"/>
                </a:solidFill>
                <a:latin typeface="Times New Roman" pitchFamily="18" charset="0"/>
                <a:cs typeface="Times New Roman" pitchFamily="18" charset="0"/>
              </a:rPr>
              <a:t> τριμήνου + 5%, σταθερό, με κρίσιμο χρόνο την ημερομηνία υποβολής της αίτησης, υπολογίζεται ετησίως. </a:t>
            </a:r>
          </a:p>
          <a:p>
            <a:pPr algn="just">
              <a:buClr>
                <a:schemeClr val="bg1"/>
              </a:buClr>
              <a:buFont typeface="Wingdings" pitchFamily="2" charset="2"/>
              <a:buChar char="Ø"/>
            </a:pPr>
            <a:endParaRPr lang="el-GR" altLang="en-US" dirty="0" smtClean="0">
              <a:solidFill>
                <a:schemeClr val="tx1"/>
              </a:solidFill>
              <a:latin typeface="Times New Roman" pitchFamily="18" charset="0"/>
              <a:cs typeface="Times New Roman" pitchFamily="18" charset="0"/>
            </a:endParaRPr>
          </a:p>
          <a:p>
            <a:pPr algn="just">
              <a:buClr>
                <a:schemeClr val="bg1"/>
              </a:buClr>
              <a:buFont typeface="Wingdings" pitchFamily="2" charset="2"/>
              <a:buChar char="Ø"/>
            </a:pPr>
            <a:r>
              <a:rPr lang="el-GR" altLang="en-US" dirty="0" smtClean="0">
                <a:solidFill>
                  <a:schemeClr val="tx1"/>
                </a:solidFill>
                <a:latin typeface="Times New Roman" pitchFamily="18" charset="0"/>
                <a:cs typeface="Times New Roman" pitchFamily="18" charset="0"/>
              </a:rPr>
              <a:t> Το πλήθος των δόσεων δεν μπορεί να υπερβεί τις 120 μηνιαίες με ελάχιστο όριο δόσης τα 50 ευρώ.</a:t>
            </a:r>
          </a:p>
          <a:p>
            <a:pPr algn="just">
              <a:buClr>
                <a:schemeClr val="bg1"/>
              </a:buClr>
            </a:pPr>
            <a:endParaRPr lang="el-GR" altLang="en-US" sz="1500" dirty="0" smtClean="0">
              <a:solidFill>
                <a:schemeClr val="tx1"/>
              </a:solidFill>
              <a:latin typeface="Times New Roman" pitchFamily="18" charset="0"/>
              <a:cs typeface="Times New Roman" pitchFamily="18" charset="0"/>
            </a:endParaRPr>
          </a:p>
          <a:p>
            <a:pPr algn="just">
              <a:buClr>
                <a:schemeClr val="bg1"/>
              </a:buClr>
            </a:pPr>
            <a:endParaRPr lang="el-GR" altLang="en-US" sz="1500" dirty="0" smtClean="0">
              <a:solidFill>
                <a:schemeClr val="tx1"/>
              </a:solidFill>
              <a:latin typeface="Times New Roman" pitchFamily="18" charset="0"/>
              <a:cs typeface="Times New Roman" pitchFamily="18" charset="0"/>
            </a:endParaRPr>
          </a:p>
        </p:txBody>
      </p:sp>
      <p:sp>
        <p:nvSpPr>
          <p:cNvPr id="8" name="7 - Ορθογώνιο"/>
          <p:cNvSpPr/>
          <p:nvPr/>
        </p:nvSpPr>
        <p:spPr>
          <a:xfrm>
            <a:off x="714348" y="3429000"/>
            <a:ext cx="500066"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00" dirty="0" smtClean="0"/>
              <a:t>Αν:</a:t>
            </a:r>
            <a:r>
              <a:rPr lang="el-GR" dirty="0" smtClean="0"/>
              <a:t> </a:t>
            </a:r>
            <a:endParaRPr lang="el-GR" dirty="0"/>
          </a:p>
        </p:txBody>
      </p:sp>
      <p:sp>
        <p:nvSpPr>
          <p:cNvPr id="9" name="8 - Ορθογώνιο"/>
          <p:cNvSpPr/>
          <p:nvPr/>
        </p:nvSpPr>
        <p:spPr>
          <a:xfrm>
            <a:off x="1285852" y="3286124"/>
            <a:ext cx="2286016"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00" dirty="0" smtClean="0"/>
              <a:t>2,75% × EBITDA × (οφειλές προς το Δημόσιο ή ΦΚΑ ÷ συνολικές οφειλές οφειλέτη)</a:t>
            </a:r>
            <a:endParaRPr lang="el-GR" sz="1400" dirty="0"/>
          </a:p>
        </p:txBody>
      </p:sp>
      <p:sp>
        <p:nvSpPr>
          <p:cNvPr id="10" name="9 - Ορθογώνιο"/>
          <p:cNvSpPr/>
          <p:nvPr/>
        </p:nvSpPr>
        <p:spPr>
          <a:xfrm>
            <a:off x="3929058" y="3286124"/>
            <a:ext cx="914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00" dirty="0" smtClean="0"/>
              <a:t>συνολική αρχική μηνιαία δόση</a:t>
            </a:r>
            <a:endParaRPr lang="el-GR" sz="1400" dirty="0"/>
          </a:p>
        </p:txBody>
      </p:sp>
      <p:sp>
        <p:nvSpPr>
          <p:cNvPr id="11" name="10 - Ορθογώνιο"/>
          <p:cNvSpPr/>
          <p:nvPr/>
        </p:nvSpPr>
        <p:spPr>
          <a:xfrm>
            <a:off x="3571868" y="3500438"/>
            <a:ext cx="35719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t>&gt;</a:t>
            </a:r>
            <a:endParaRPr lang="el-GR" b="1" dirty="0"/>
          </a:p>
        </p:txBody>
      </p:sp>
      <p:sp>
        <p:nvSpPr>
          <p:cNvPr id="12" name="11 - Ορθογώνιο"/>
          <p:cNvSpPr/>
          <p:nvPr/>
        </p:nvSpPr>
        <p:spPr>
          <a:xfrm>
            <a:off x="4929190" y="3571876"/>
            <a:ext cx="571504"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00" dirty="0" smtClean="0"/>
              <a:t>τότε:</a:t>
            </a:r>
            <a:r>
              <a:rPr lang="el-GR" dirty="0" smtClean="0"/>
              <a:t> </a:t>
            </a:r>
            <a:endParaRPr lang="el-GR" dirty="0"/>
          </a:p>
        </p:txBody>
      </p:sp>
      <p:sp>
        <p:nvSpPr>
          <p:cNvPr id="13" name="12 - Ορθογώνιο"/>
          <p:cNvSpPr/>
          <p:nvPr/>
        </p:nvSpPr>
        <p:spPr>
          <a:xfrm>
            <a:off x="5715008" y="3214686"/>
            <a:ext cx="2571768" cy="12144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00" dirty="0" smtClean="0"/>
              <a:t>η συνολική μηνιαία δόση αναπροσαρμόζεται, ώστε να ισούται με αυτό το ποσό και ο αριθμός των δόσεων μειώνεται αναλόγως</a:t>
            </a:r>
            <a:endParaRPr lang="el-GR" sz="1400" dirty="0"/>
          </a:p>
        </p:txBody>
      </p:sp>
      <p:sp>
        <p:nvSpPr>
          <p:cNvPr id="14" name="13 - Ορθογώνιο"/>
          <p:cNvSpPr/>
          <p:nvPr/>
        </p:nvSpPr>
        <p:spPr>
          <a:xfrm>
            <a:off x="827584" y="4369664"/>
            <a:ext cx="7572428"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00" dirty="0" smtClean="0"/>
              <a:t>Όπου EBITDA όπως προσδιορίστηκε κατά την αξιολόγηση του εισοδήματος οφειλέτη - </a:t>
            </a:r>
            <a:r>
              <a:rPr lang="el-GR" sz="1400" dirty="0" err="1" smtClean="0"/>
              <a:t>συνοφειλετών</a:t>
            </a:r>
            <a:r>
              <a:rPr lang="el-GR" sz="1400" dirty="0" smtClean="0"/>
              <a:t> (κατά το ποσοστό συνυπευθυνότητάς τους)</a:t>
            </a:r>
            <a:endParaRPr lang="el-GR"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268760"/>
            <a:ext cx="8136904" cy="540060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628800"/>
            <a:ext cx="7693025" cy="4968552"/>
          </a:xfrm>
        </p:spPr>
        <p:txBody>
          <a:bodyPr>
            <a:normAutofit fontScale="25000" lnSpcReduction="20000"/>
          </a:bodyPr>
          <a:lstStyle/>
          <a:p>
            <a:pPr algn="ctr">
              <a:spcBef>
                <a:spcPct val="0"/>
              </a:spcBef>
              <a:buClr>
                <a:schemeClr val="bg1"/>
              </a:buClr>
              <a:buNone/>
            </a:pPr>
            <a:r>
              <a:rPr lang="el-GR" sz="8000" b="1" dirty="0" smtClean="0">
                <a:latin typeface="Times New Roman" pitchFamily="18" charset="0"/>
                <a:cs typeface="Times New Roman" pitchFamily="18" charset="0"/>
              </a:rPr>
              <a:t>Κατηγορίες Ρύθμισης</a:t>
            </a:r>
            <a:r>
              <a:rPr lang="el-GR" sz="8000" dirty="0" smtClean="0">
                <a:latin typeface="Times New Roman" pitchFamily="18" charset="0"/>
                <a:cs typeface="Times New Roman" pitchFamily="18" charset="0"/>
              </a:rPr>
              <a:t>: </a:t>
            </a:r>
          </a:p>
          <a:p>
            <a:pPr algn="ctr">
              <a:spcBef>
                <a:spcPct val="0"/>
              </a:spcBef>
              <a:buClr>
                <a:schemeClr val="bg1"/>
              </a:buClr>
              <a:buNone/>
            </a:pPr>
            <a:r>
              <a:rPr lang="el-GR" sz="8000" dirty="0" smtClean="0">
                <a:latin typeface="Times New Roman" pitchFamily="18" charset="0"/>
                <a:cs typeface="Times New Roman" pitchFamily="18" charset="0"/>
              </a:rPr>
              <a:t/>
            </a:r>
            <a:br>
              <a:rPr lang="el-GR" sz="8000" dirty="0" smtClean="0">
                <a:latin typeface="Times New Roman" pitchFamily="18" charset="0"/>
                <a:cs typeface="Times New Roman" pitchFamily="18" charset="0"/>
              </a:rPr>
            </a:br>
            <a:r>
              <a:rPr lang="el-GR" altLang="en-US" sz="8000" b="1" u="sng" dirty="0" smtClean="0">
                <a:latin typeface="Times New Roman" pitchFamily="18" charset="0"/>
                <a:cs typeface="Times New Roman" pitchFamily="18" charset="0"/>
              </a:rPr>
              <a:t>Α. Οφειλέτες με πτωχευτική ικανότητα και με  συνολικές οφειλές προς όλους τους πιστωτές έως 20.000,00 ευρώ:</a:t>
            </a:r>
          </a:p>
          <a:p>
            <a:pPr algn="ctr">
              <a:spcBef>
                <a:spcPct val="0"/>
              </a:spcBef>
              <a:buClr>
                <a:schemeClr val="bg1"/>
              </a:buClr>
              <a:buNone/>
            </a:pPr>
            <a:endParaRPr lang="el-GR" altLang="en-US" sz="8000" b="1" u="sng" dirty="0" smtClean="0">
              <a:latin typeface="Times New Roman" pitchFamily="18" charset="0"/>
              <a:cs typeface="Times New Roman" pitchFamily="18" charset="0"/>
            </a:endParaRPr>
          </a:p>
          <a:p>
            <a:pPr algn="just">
              <a:spcBef>
                <a:spcPct val="0"/>
              </a:spcBef>
              <a:buClr>
                <a:schemeClr val="bg1"/>
              </a:buClr>
              <a:buNone/>
            </a:pPr>
            <a:r>
              <a:rPr lang="el-GR" altLang="en-US" sz="8000" b="1" dirty="0" smtClean="0">
                <a:latin typeface="Times New Roman" pitchFamily="18" charset="0"/>
                <a:cs typeface="Times New Roman" pitchFamily="18" charset="0"/>
              </a:rPr>
              <a:t>       Α1. Με βασική οφειλή προς το Δημόσιο έως 3.000,00 ευρώ:</a:t>
            </a:r>
          </a:p>
          <a:p>
            <a:pPr algn="just">
              <a:spcBef>
                <a:spcPct val="0"/>
              </a:spcBef>
              <a:buClr>
                <a:schemeClr val="bg1"/>
              </a:buClr>
              <a:buFont typeface="Wingdings" pitchFamily="2" charset="2"/>
              <a:buChar char="Ø"/>
            </a:pPr>
            <a:r>
              <a:rPr lang="el-GR" altLang="en-US" sz="8000" dirty="0" smtClean="0">
                <a:latin typeface="Times New Roman" pitchFamily="18" charset="0"/>
                <a:cs typeface="Times New Roman" pitchFamily="18" charset="0"/>
              </a:rPr>
              <a:t>Τμηματική καταβολή της συνολικής οφειλής χωρίς διαγραφή κανενός ποσού,</a:t>
            </a:r>
          </a:p>
          <a:p>
            <a:pPr algn="just">
              <a:spcBef>
                <a:spcPct val="0"/>
              </a:spcBef>
              <a:buClr>
                <a:schemeClr val="bg1"/>
              </a:buClr>
              <a:buFont typeface="Wingdings" pitchFamily="2" charset="2"/>
              <a:buChar char="Ø"/>
            </a:pPr>
            <a:r>
              <a:rPr lang="el-GR" altLang="en-US" sz="8000" dirty="0" smtClean="0">
                <a:latin typeface="Times New Roman" pitchFamily="18" charset="0"/>
                <a:cs typeface="Times New Roman" pitchFamily="18" charset="0"/>
              </a:rPr>
              <a:t>Ο μέγιστος αριθμός δόσεων είναι 36,</a:t>
            </a:r>
          </a:p>
          <a:p>
            <a:pPr algn="just">
              <a:spcBef>
                <a:spcPct val="0"/>
              </a:spcBef>
              <a:buClr>
                <a:schemeClr val="bg1"/>
              </a:buClr>
              <a:buFont typeface="Wingdings" pitchFamily="2" charset="2"/>
              <a:buChar char="Ø"/>
            </a:pPr>
            <a:r>
              <a:rPr lang="el-GR" altLang="en-US" sz="8000" dirty="0" smtClean="0">
                <a:latin typeface="Times New Roman" pitchFamily="18" charset="0"/>
                <a:cs typeface="Times New Roman" pitchFamily="18" charset="0"/>
              </a:rPr>
              <a:t>Ελάχιστο ποσό δόσης είναι 50,00 ευρώ</a:t>
            </a:r>
          </a:p>
          <a:p>
            <a:pPr algn="just">
              <a:spcBef>
                <a:spcPct val="0"/>
              </a:spcBef>
              <a:buClr>
                <a:schemeClr val="bg1"/>
              </a:buClr>
              <a:buFont typeface="Wingdings" pitchFamily="2" charset="2"/>
              <a:buChar char="Ø"/>
            </a:pPr>
            <a:r>
              <a:rPr lang="el-GR" altLang="en-US" sz="8000" dirty="0" smtClean="0">
                <a:latin typeface="Times New Roman" pitchFamily="18" charset="0"/>
                <a:cs typeface="Times New Roman" pitchFamily="18" charset="0"/>
              </a:rPr>
              <a:t>Δυνατότητα ανάλογης μείωσης του αριθμού των δόσεων εάν το μέρος του 2,75%*(</a:t>
            </a:r>
            <a:r>
              <a:rPr lang="en-US" altLang="en-US" sz="8000" dirty="0" smtClean="0">
                <a:latin typeface="Times New Roman" pitchFamily="18" charset="0"/>
                <a:cs typeface="Times New Roman" pitchFamily="18" charset="0"/>
              </a:rPr>
              <a:t>EBIDTA</a:t>
            </a:r>
            <a:r>
              <a:rPr lang="el-GR" altLang="en-US" sz="8000" dirty="0" smtClean="0">
                <a:latin typeface="Times New Roman" pitchFamily="18" charset="0"/>
                <a:cs typeface="Times New Roman" pitchFamily="18" charset="0"/>
              </a:rPr>
              <a:t> ΟΦΕΙΛΕΤΗ*ΟΦΕΙΛΕΣ ΠΡΟΣ ΤΟ ΔΗΜΟΣΙΟ/ΣΥΝΟΛΙΚΕΣ ΟΦΕΙΛΕΣ ΤΟΥ ΟΦΕΙΛΕΤΗ)+(</a:t>
            </a:r>
            <a:r>
              <a:rPr lang="en-US" altLang="en-US" sz="8000" dirty="0" smtClean="0">
                <a:latin typeface="Times New Roman" pitchFamily="18" charset="0"/>
                <a:cs typeface="Times New Roman" pitchFamily="18" charset="0"/>
              </a:rPr>
              <a:t>EBIDTA </a:t>
            </a:r>
            <a:r>
              <a:rPr lang="el-GR" altLang="en-US" sz="8000" dirty="0" smtClean="0">
                <a:latin typeface="Times New Roman" pitchFamily="18" charset="0"/>
                <a:cs typeface="Times New Roman" pitchFamily="18" charset="0"/>
              </a:rPr>
              <a:t>ΣΥΝΟΦΕΙΛΕΤΗ*ΠΟΣΟ ΣΥΝΥΠΕΥΘΥΝΟΤΗΤΑΣ/ΣΥΝΟΛΙΚΕΣ ΠΡΟΣ ΡΥΘΜΙΣΗ ΟΦΕΙΛΕΣ)  &gt;  από την συνολική αρχική μηνιαία δόση .</a:t>
            </a:r>
          </a:p>
          <a:p>
            <a:pPr algn="just">
              <a:spcBef>
                <a:spcPct val="0"/>
              </a:spcBef>
              <a:buClr>
                <a:schemeClr val="bg1"/>
              </a:buClr>
              <a:buFont typeface="Wingdings" pitchFamily="2" charset="2"/>
              <a:buChar char="Ø"/>
            </a:pPr>
            <a:endParaRPr lang="el-GR" altLang="en-US" sz="7200" dirty="0" smtClean="0">
              <a:latin typeface="Arial" charset="0"/>
            </a:endParaRPr>
          </a:p>
          <a:p>
            <a:pPr algn="just">
              <a:buNone/>
            </a:pPr>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21</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algn="ctr"/>
            <a:r>
              <a:rPr lang="el-GR" b="1" dirty="0" smtClean="0">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268760"/>
            <a:ext cx="8136904" cy="540060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628800"/>
            <a:ext cx="7693025" cy="4968552"/>
          </a:xfrm>
        </p:spPr>
        <p:txBody>
          <a:bodyPr>
            <a:normAutofit fontScale="25000" lnSpcReduction="20000"/>
          </a:bodyPr>
          <a:lstStyle/>
          <a:p>
            <a:pPr algn="ctr">
              <a:spcBef>
                <a:spcPct val="0"/>
              </a:spcBef>
              <a:buClr>
                <a:schemeClr val="bg1"/>
              </a:buClr>
              <a:buNone/>
            </a:pPr>
            <a:r>
              <a:rPr lang="el-GR" altLang="en-US" sz="6200" b="1" dirty="0" smtClean="0">
                <a:latin typeface="Times New Roman" pitchFamily="18" charset="0"/>
                <a:cs typeface="Times New Roman" pitchFamily="18" charset="0"/>
              </a:rPr>
              <a:t>Α2. </a:t>
            </a:r>
            <a:r>
              <a:rPr lang="el-GR" altLang="en-US" sz="8000" b="1" dirty="0" smtClean="0">
                <a:latin typeface="Times New Roman" pitchFamily="18" charset="0"/>
                <a:cs typeface="Times New Roman" pitchFamily="18" charset="0"/>
              </a:rPr>
              <a:t>Με βασική οφειλή προς το Δημόσιο από 3.000,01ευρώ έως 20.000,00 ευρώ</a:t>
            </a:r>
            <a:r>
              <a:rPr lang="el-GR" altLang="en-US" sz="6200" b="1" dirty="0" smtClean="0">
                <a:latin typeface="Times New Roman" pitchFamily="18" charset="0"/>
                <a:cs typeface="Times New Roman" pitchFamily="18" charset="0"/>
              </a:rPr>
              <a:t>:</a:t>
            </a:r>
          </a:p>
          <a:p>
            <a:pPr algn="ctr">
              <a:spcBef>
                <a:spcPct val="0"/>
              </a:spcBef>
              <a:buClr>
                <a:schemeClr val="bg1"/>
              </a:buClr>
              <a:buNone/>
            </a:pPr>
            <a:endParaRPr lang="el-GR" altLang="en-US" sz="6200" dirty="0" smtClean="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8000" dirty="0" smtClean="0">
                <a:latin typeface="Times New Roman" pitchFamily="18" charset="0"/>
                <a:cs typeface="Times New Roman" pitchFamily="18" charset="0"/>
              </a:rPr>
              <a:t>Διαγραφή του 85% των οφειλών από προσαυξήσεις και τόκους εκπρόθεσμης καταβολής,</a:t>
            </a:r>
          </a:p>
          <a:p>
            <a:pPr algn="just">
              <a:spcBef>
                <a:spcPct val="0"/>
              </a:spcBef>
              <a:buClr>
                <a:schemeClr val="bg1"/>
              </a:buClr>
              <a:buFont typeface="Wingdings" pitchFamily="2" charset="2"/>
              <a:buChar char="Ø"/>
            </a:pPr>
            <a:r>
              <a:rPr lang="el-GR" altLang="en-US" sz="8000" dirty="0" smtClean="0">
                <a:latin typeface="Times New Roman" pitchFamily="18" charset="0"/>
                <a:cs typeface="Times New Roman" pitchFamily="18" charset="0"/>
              </a:rPr>
              <a:t>Μέγιστος αριθμός δόσεων 120</a:t>
            </a:r>
          </a:p>
          <a:p>
            <a:pPr algn="just">
              <a:spcBef>
                <a:spcPct val="0"/>
              </a:spcBef>
              <a:buClr>
                <a:schemeClr val="bg1"/>
              </a:buClr>
              <a:buFont typeface="Wingdings" pitchFamily="2" charset="2"/>
              <a:buChar char="Ø"/>
            </a:pPr>
            <a:r>
              <a:rPr lang="el-GR" altLang="en-US" sz="8000" dirty="0" smtClean="0">
                <a:latin typeface="Times New Roman" pitchFamily="18" charset="0"/>
                <a:cs typeface="Times New Roman" pitchFamily="18" charset="0"/>
              </a:rPr>
              <a:t>Ελάχιστο ποσό δόσης 50 ευρώ</a:t>
            </a:r>
          </a:p>
          <a:p>
            <a:pPr algn="just">
              <a:spcBef>
                <a:spcPct val="0"/>
              </a:spcBef>
              <a:buClr>
                <a:schemeClr val="bg1"/>
              </a:buClr>
              <a:buFont typeface="Wingdings" pitchFamily="2" charset="2"/>
              <a:buChar char="Ø"/>
            </a:pPr>
            <a:r>
              <a:rPr lang="el-GR" altLang="en-US" sz="8000" dirty="0" smtClean="0">
                <a:latin typeface="Times New Roman" pitchFamily="18" charset="0"/>
                <a:cs typeface="Times New Roman" pitchFamily="18" charset="0"/>
              </a:rPr>
              <a:t>ου υπολογισμού της παρ. 4 του άρθρου 4 της </a:t>
            </a:r>
            <a:r>
              <a:rPr lang="el-GR" altLang="en-US" sz="8000" dirty="0" err="1" smtClean="0">
                <a:latin typeface="Times New Roman" pitchFamily="18" charset="0"/>
                <a:cs typeface="Times New Roman" pitchFamily="18" charset="0"/>
              </a:rPr>
              <a:t>παρούας</a:t>
            </a:r>
            <a:r>
              <a:rPr lang="el-GR" altLang="en-US" sz="8000" dirty="0" smtClean="0">
                <a:latin typeface="Times New Roman" pitchFamily="18" charset="0"/>
                <a:cs typeface="Times New Roman" pitchFamily="18" charset="0"/>
              </a:rPr>
              <a:t>.</a:t>
            </a:r>
          </a:p>
          <a:p>
            <a:pPr algn="just">
              <a:spcBef>
                <a:spcPct val="0"/>
              </a:spcBef>
              <a:buClr>
                <a:schemeClr val="bg1"/>
              </a:buClr>
              <a:buFont typeface="Wingdings" pitchFamily="2" charset="2"/>
              <a:buChar char="Ø"/>
            </a:pPr>
            <a:r>
              <a:rPr lang="el-GR" altLang="en-US" sz="8000" dirty="0" smtClean="0">
                <a:latin typeface="Times New Roman" pitchFamily="18" charset="0"/>
                <a:cs typeface="Times New Roman" pitchFamily="18" charset="0"/>
              </a:rPr>
              <a:t>Δυνατότητα ανάλογης μείωσης του αριθμού των δόσεων εάν το μέρος του 2,75%*(</a:t>
            </a:r>
            <a:r>
              <a:rPr lang="en-US" altLang="en-US" sz="8000" dirty="0" smtClean="0">
                <a:latin typeface="Times New Roman" pitchFamily="18" charset="0"/>
                <a:cs typeface="Times New Roman" pitchFamily="18" charset="0"/>
              </a:rPr>
              <a:t>EBIDTA</a:t>
            </a:r>
            <a:r>
              <a:rPr lang="el-GR" altLang="en-US" sz="8000" dirty="0" smtClean="0">
                <a:latin typeface="Times New Roman" pitchFamily="18" charset="0"/>
                <a:cs typeface="Times New Roman" pitchFamily="18" charset="0"/>
              </a:rPr>
              <a:t> ΟΦΕΙΛΕΤΗ*ΟΦΕΙΛΕΣ ΠΡΟΣ ΤΟ ΔΗΜΟΣΙΟ/ΣΥΝΟΛΙΚΕΣ ΟΦΕΙΛΕΣ ΤΟΥ ΟΦΕΙΛΕΤΗ)+(</a:t>
            </a:r>
            <a:r>
              <a:rPr lang="en-US" altLang="en-US" sz="8000" dirty="0" smtClean="0">
                <a:latin typeface="Times New Roman" pitchFamily="18" charset="0"/>
                <a:cs typeface="Times New Roman" pitchFamily="18" charset="0"/>
              </a:rPr>
              <a:t>EBIDTA </a:t>
            </a:r>
            <a:r>
              <a:rPr lang="el-GR" altLang="en-US" sz="8000" dirty="0" smtClean="0">
                <a:latin typeface="Times New Roman" pitchFamily="18" charset="0"/>
                <a:cs typeface="Times New Roman" pitchFamily="18" charset="0"/>
              </a:rPr>
              <a:t>ΣΥΝΟΦΕΙΛΕΤΗ*ΠΟΣΟ ΣΥΝΥΠΕΥΘΥΝΟΤΗΤΑΣ/ΣΥΝΟΛΙΚΕΣ ΠΡΟΣ ΡΥΘΜΙΣΗ ΟΦΕΙΛΕΣ)  &gt;  από την συνολική αρχική μηνιαία δόση .</a:t>
            </a:r>
          </a:p>
          <a:p>
            <a:pPr algn="just">
              <a:spcBef>
                <a:spcPct val="0"/>
              </a:spcBef>
              <a:buClr>
                <a:schemeClr val="bg1"/>
              </a:buClr>
              <a:buFont typeface="Wingdings" pitchFamily="2" charset="2"/>
              <a:buChar char="Ø"/>
            </a:pPr>
            <a:endParaRPr lang="el-GR" altLang="en-US" sz="7200" dirty="0" smtClean="0">
              <a:latin typeface="Arial" charset="0"/>
            </a:endParaRPr>
          </a:p>
          <a:p>
            <a:pPr algn="just">
              <a:buNone/>
            </a:pPr>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22</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algn="ctr"/>
            <a:r>
              <a:rPr lang="el-GR" b="1" dirty="0" smtClean="0">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268760"/>
            <a:ext cx="8136904" cy="540060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628800"/>
            <a:ext cx="7693025" cy="4968552"/>
          </a:xfrm>
        </p:spPr>
        <p:txBody>
          <a:bodyPr>
            <a:normAutofit/>
          </a:bodyPr>
          <a:lstStyle/>
          <a:p>
            <a:pPr>
              <a:buNone/>
            </a:pPr>
            <a:r>
              <a:rPr lang="el-GR" altLang="en-US" sz="2000" b="1" dirty="0" smtClean="0">
                <a:latin typeface="Times New Roman" pitchFamily="18" charset="0"/>
                <a:cs typeface="Times New Roman" pitchFamily="18" charset="0"/>
              </a:rPr>
              <a:t>    </a:t>
            </a:r>
            <a:r>
              <a:rPr lang="el-GR" altLang="en-US" sz="2000" b="1" u="sng" dirty="0" smtClean="0">
                <a:latin typeface="Times New Roman" pitchFamily="18" charset="0"/>
                <a:cs typeface="Times New Roman" pitchFamily="18" charset="0"/>
              </a:rPr>
              <a:t>Β. Οφειλέτες με πτωχευτική ικανότητα και με συνολικές οφειλές προς όλους τους πιστωτές έως 50.000 ευρώ και οφειλές προς το Δημόσιο που υπερβαίνουν το ογδόντα πέντε τοις εκατό (85%):</a:t>
            </a:r>
          </a:p>
          <a:p>
            <a:pPr>
              <a:buNone/>
            </a:pPr>
            <a:r>
              <a:rPr lang="el-GR" altLang="en-US" sz="2000" b="1" dirty="0" smtClean="0">
                <a:latin typeface="Times New Roman" pitchFamily="18" charset="0"/>
                <a:cs typeface="Times New Roman" pitchFamily="18" charset="0"/>
              </a:rPr>
              <a:t> Β1. Με συνολικές οφειλές έως 20.000,00 ευρώ</a:t>
            </a:r>
          </a:p>
          <a:p>
            <a:pPr>
              <a:buNone/>
            </a:pPr>
            <a:r>
              <a:rPr lang="el-GR" altLang="en-US" sz="2000" b="1" dirty="0" smtClean="0">
                <a:latin typeface="Times New Roman" pitchFamily="18" charset="0"/>
                <a:cs typeface="Times New Roman" pitchFamily="18" charset="0"/>
              </a:rPr>
              <a:t>       </a:t>
            </a:r>
            <a:r>
              <a:rPr lang="el-GR" altLang="en-US" sz="2000" dirty="0" smtClean="0">
                <a:latin typeface="Times New Roman" pitchFamily="18" charset="0"/>
                <a:cs typeface="Times New Roman" pitchFamily="18" charset="0"/>
              </a:rPr>
              <a:t>Εφαρμόζεται όπως στην περίπτωση Α.</a:t>
            </a:r>
          </a:p>
          <a:p>
            <a:pPr>
              <a:buNone/>
            </a:pPr>
            <a:r>
              <a:rPr lang="el-GR" altLang="en-US" sz="2000" dirty="0" smtClean="0">
                <a:latin typeface="Times New Roman" pitchFamily="18" charset="0"/>
                <a:cs typeface="Times New Roman" pitchFamily="18" charset="0"/>
              </a:rPr>
              <a:t> </a:t>
            </a:r>
            <a:r>
              <a:rPr lang="el-GR" altLang="en-US" sz="2000" b="1" dirty="0" smtClean="0">
                <a:latin typeface="Times New Roman" pitchFamily="18" charset="0"/>
                <a:cs typeface="Times New Roman" pitchFamily="18" charset="0"/>
              </a:rPr>
              <a:t>Β2. Με συνολικές οφειλές από 20.000,01 έως 50.000,00 ευρώ :</a:t>
            </a:r>
            <a:r>
              <a:rPr lang="el-GR" sz="2000" b="1" dirty="0" smtClean="0">
                <a:latin typeface="Times New Roman" pitchFamily="18" charset="0"/>
                <a:cs typeface="Times New Roman" pitchFamily="18" charset="0"/>
              </a:rPr>
              <a:t>      </a:t>
            </a:r>
          </a:p>
          <a:p>
            <a:pPr algn="ctr">
              <a:buFont typeface="Wingdings" pitchFamily="2" charset="2"/>
              <a:buChar char="Ø"/>
            </a:pPr>
            <a:r>
              <a:rPr lang="el-GR" sz="2000" b="1" u="sng" dirty="0" smtClean="0">
                <a:latin typeface="Times New Roman" pitchFamily="18" charset="0"/>
                <a:cs typeface="Times New Roman" pitchFamily="18" charset="0"/>
              </a:rPr>
              <a:t>Κριτήριο ένταξης:</a:t>
            </a:r>
          </a:p>
          <a:p>
            <a:pPr>
              <a:buNone/>
            </a:pPr>
            <a:endParaRPr lang="el-GR" sz="2000" b="1" u="sng" dirty="0" smtClean="0">
              <a:latin typeface="Times New Roman" pitchFamily="18" charset="0"/>
              <a:cs typeface="Times New Roman" pitchFamily="18" charset="0"/>
            </a:endParaRPr>
          </a:p>
          <a:p>
            <a:pPr>
              <a:buNone/>
            </a:pPr>
            <a:endParaRPr lang="el-GR" altLang="en-US" sz="2000" b="1" dirty="0" smtClean="0">
              <a:latin typeface="Times New Roman" pitchFamily="18" charset="0"/>
              <a:cs typeface="Times New Roman" pitchFamily="18" charset="0"/>
            </a:endParaRPr>
          </a:p>
          <a:p>
            <a:pPr algn="just">
              <a:spcBef>
                <a:spcPct val="0"/>
              </a:spcBef>
              <a:buClr>
                <a:schemeClr val="bg1"/>
              </a:buClr>
              <a:buNone/>
            </a:pPr>
            <a:endParaRPr lang="el-GR" altLang="en-US" sz="5000" b="1" dirty="0" smtClean="0">
              <a:latin typeface="Times New Roman" pitchFamily="18" charset="0"/>
              <a:cs typeface="Times New Roman" pitchFamily="18" charset="0"/>
            </a:endParaRPr>
          </a:p>
          <a:p>
            <a:pPr algn="just">
              <a:spcBef>
                <a:spcPct val="0"/>
              </a:spcBef>
              <a:buClr>
                <a:schemeClr val="bg1"/>
              </a:buClr>
              <a:buNone/>
            </a:pPr>
            <a:endParaRPr lang="el-GR" altLang="en-US" sz="8000" dirty="0" smtClean="0">
              <a:latin typeface="Times New Roman" pitchFamily="18" charset="0"/>
              <a:cs typeface="Times New Roman" pitchFamily="18" charset="0"/>
            </a:endParaRPr>
          </a:p>
          <a:p>
            <a:pPr algn="just">
              <a:spcBef>
                <a:spcPct val="0"/>
              </a:spcBef>
              <a:buClr>
                <a:schemeClr val="bg1"/>
              </a:buClr>
              <a:buFont typeface="Wingdings" pitchFamily="2" charset="2"/>
              <a:buChar char="Ø"/>
            </a:pPr>
            <a:endParaRPr lang="el-GR" altLang="en-US" sz="7200" dirty="0" smtClean="0">
              <a:latin typeface="Arial" charset="0"/>
            </a:endParaRPr>
          </a:p>
          <a:p>
            <a:pPr algn="just">
              <a:buNone/>
            </a:pPr>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23</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algn="ctr"/>
            <a:r>
              <a:rPr lang="el-GR" b="1" dirty="0" smtClean="0">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
        <p:nvSpPr>
          <p:cNvPr id="7" name="6 - Διάγραμμα ροής: Εναλλακτική διεργασία"/>
          <p:cNvSpPr/>
          <p:nvPr/>
        </p:nvSpPr>
        <p:spPr>
          <a:xfrm>
            <a:off x="827584" y="4077072"/>
            <a:ext cx="7560840" cy="24482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buNone/>
            </a:pPr>
            <a:r>
              <a:rPr lang="el-GR" sz="1500" dirty="0" smtClean="0">
                <a:solidFill>
                  <a:srgbClr val="000000"/>
                </a:solidFill>
                <a:latin typeface="Times New Roman" pitchFamily="18" charset="0"/>
                <a:cs typeface="Times New Roman" pitchFamily="18" charset="0"/>
              </a:rPr>
              <a:t>                                        </a:t>
            </a:r>
            <a:r>
              <a:rPr lang="en-US" sz="1500" dirty="0" smtClean="0">
                <a:solidFill>
                  <a:srgbClr val="000000"/>
                </a:solidFill>
                <a:latin typeface="Times New Roman" pitchFamily="18" charset="0"/>
                <a:cs typeface="Times New Roman" pitchFamily="18" charset="0"/>
              </a:rPr>
              <a:t>EBITDA</a:t>
            </a:r>
            <a:endParaRPr lang="el-GR" sz="1500" dirty="0" smtClean="0">
              <a:solidFill>
                <a:srgbClr val="000000"/>
              </a:solidFill>
              <a:latin typeface="Times New Roman" pitchFamily="18" charset="0"/>
              <a:cs typeface="Times New Roman" pitchFamily="18" charset="0"/>
            </a:endParaRPr>
          </a:p>
        </p:txBody>
      </p:sp>
      <p:sp>
        <p:nvSpPr>
          <p:cNvPr id="8" name="7 - TextBox"/>
          <p:cNvSpPr txBox="1"/>
          <p:nvPr/>
        </p:nvSpPr>
        <p:spPr>
          <a:xfrm>
            <a:off x="467544" y="4149080"/>
            <a:ext cx="6840760" cy="553998"/>
          </a:xfrm>
          <a:prstGeom prst="rect">
            <a:avLst/>
          </a:prstGeom>
          <a:noFill/>
        </p:spPr>
        <p:txBody>
          <a:bodyPr wrap="square" rtlCol="0">
            <a:spAutoFit/>
          </a:bodyPr>
          <a:lstStyle/>
          <a:p>
            <a:pPr lvl="1" algn="ctr">
              <a:buNone/>
            </a:pPr>
            <a:r>
              <a:rPr lang="el-GR" sz="1500" dirty="0" smtClean="0">
                <a:solidFill>
                  <a:srgbClr val="000000"/>
                </a:solidFill>
                <a:latin typeface="Times New Roman" pitchFamily="18" charset="0"/>
                <a:cs typeface="Times New Roman" pitchFamily="18" charset="0"/>
              </a:rPr>
              <a:t>Συνολικές οφειλές – 95% *</a:t>
            </a:r>
            <a:r>
              <a:rPr lang="en-US" sz="1500" dirty="0" smtClean="0">
                <a:solidFill>
                  <a:srgbClr val="000000"/>
                </a:solidFill>
                <a:latin typeface="Times New Roman" pitchFamily="18" charset="0"/>
                <a:cs typeface="Times New Roman" pitchFamily="18" charset="0"/>
              </a:rPr>
              <a:t> </a:t>
            </a:r>
            <a:r>
              <a:rPr lang="el-GR" sz="1500" dirty="0" smtClean="0">
                <a:solidFill>
                  <a:srgbClr val="000000"/>
                </a:solidFill>
                <a:latin typeface="Times New Roman" pitchFamily="18" charset="0"/>
                <a:cs typeface="Times New Roman" pitchFamily="18" charset="0"/>
              </a:rPr>
              <a:t>πρόστιμα φορολογικής διοίκησης – 85% * προσαυξήσεων ή τόκων εκπρόθεσμης καταβολής του Δημοσίου και των Φ.Κ.Α.</a:t>
            </a:r>
            <a:endParaRPr lang="en-US" sz="1500" dirty="0" smtClean="0">
              <a:solidFill>
                <a:srgbClr val="000000"/>
              </a:solidFill>
              <a:latin typeface="Times New Roman" pitchFamily="18" charset="0"/>
              <a:cs typeface="Times New Roman" pitchFamily="18" charset="0"/>
            </a:endParaRPr>
          </a:p>
        </p:txBody>
      </p:sp>
      <p:sp>
        <p:nvSpPr>
          <p:cNvPr id="9" name="8 - Μείον"/>
          <p:cNvSpPr/>
          <p:nvPr/>
        </p:nvSpPr>
        <p:spPr>
          <a:xfrm>
            <a:off x="-180528" y="4941168"/>
            <a:ext cx="8640000" cy="108000"/>
          </a:xfrm>
          <a:prstGeom prst="mathMinus">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3" name="12 - Ορθογώνιο"/>
          <p:cNvSpPr/>
          <p:nvPr/>
        </p:nvSpPr>
        <p:spPr>
          <a:xfrm>
            <a:off x="7164288" y="4752146"/>
            <a:ext cx="1296144" cy="477054"/>
          </a:xfrm>
          <a:prstGeom prst="rect">
            <a:avLst/>
          </a:prstGeom>
          <a:noFill/>
        </p:spPr>
        <p:txBody>
          <a:bodyPr wrap="square" lIns="91440" tIns="45720" rIns="91440" bIns="45720">
            <a:spAutoFit/>
          </a:bodyPr>
          <a:lstStyle/>
          <a:p>
            <a:pPr algn="ctr"/>
            <a:r>
              <a:rPr lang="en-US" sz="2500" b="1" cap="none" spc="300" dirty="0" smtClean="0">
                <a:ln w="11430" cmpd="sng">
                  <a:solidFill>
                    <a:schemeClr val="accent1">
                      <a:tint val="10000"/>
                    </a:schemeClr>
                  </a:solidFill>
                  <a:prstDash val="solid"/>
                  <a:miter lim="800000"/>
                </a:ln>
                <a:solidFill>
                  <a:srgbClr val="000000"/>
                </a:solidFill>
                <a:effectLst>
                  <a:glow rad="45500">
                    <a:schemeClr val="accent1">
                      <a:satMod val="220000"/>
                      <a:alpha val="35000"/>
                    </a:schemeClr>
                  </a:glow>
                </a:effectLst>
              </a:rPr>
              <a:t>≤ 8</a:t>
            </a:r>
            <a:endParaRPr lang="el-GR" sz="2500" b="1" cap="none" spc="300" dirty="0">
              <a:ln w="11430" cmpd="sng">
                <a:solidFill>
                  <a:schemeClr val="accent1">
                    <a:tint val="10000"/>
                  </a:schemeClr>
                </a:solidFill>
                <a:prstDash val="solid"/>
                <a:miter lim="800000"/>
              </a:ln>
              <a:solidFill>
                <a:srgbClr val="000000"/>
              </a:solidFill>
              <a:effectLst>
                <a:glow rad="45500">
                  <a:schemeClr val="accent1">
                    <a:satMod val="220000"/>
                    <a:alpha val="35000"/>
                  </a:schemeClr>
                </a:glow>
              </a:effectLst>
            </a:endParaRPr>
          </a:p>
        </p:txBody>
      </p:sp>
      <p:sp>
        <p:nvSpPr>
          <p:cNvPr id="15" name="14 - TextBox"/>
          <p:cNvSpPr txBox="1"/>
          <p:nvPr/>
        </p:nvSpPr>
        <p:spPr>
          <a:xfrm>
            <a:off x="90879" y="5800810"/>
            <a:ext cx="7560840" cy="707886"/>
          </a:xfrm>
          <a:prstGeom prst="rect">
            <a:avLst/>
          </a:prstGeom>
          <a:noFill/>
        </p:spPr>
        <p:txBody>
          <a:bodyPr wrap="square" rtlCol="0">
            <a:spAutoFit/>
          </a:bodyPr>
          <a:lstStyle/>
          <a:p>
            <a:pPr lvl="2">
              <a:buNone/>
            </a:pPr>
            <a:r>
              <a:rPr lang="el-GR" sz="1300" dirty="0" smtClean="0">
                <a:solidFill>
                  <a:srgbClr val="000000"/>
                </a:solidFill>
                <a:latin typeface="Times New Roman" pitchFamily="18" charset="0"/>
                <a:cs typeface="Times New Roman" pitchFamily="18" charset="0"/>
              </a:rPr>
              <a:t>Όπου </a:t>
            </a:r>
            <a:r>
              <a:rPr lang="en-US" sz="1300" dirty="0" smtClean="0">
                <a:solidFill>
                  <a:srgbClr val="000000"/>
                </a:solidFill>
                <a:latin typeface="Times New Roman" pitchFamily="18" charset="0"/>
                <a:cs typeface="Times New Roman" pitchFamily="18" charset="0"/>
              </a:rPr>
              <a:t>EBITDA </a:t>
            </a:r>
            <a:r>
              <a:rPr lang="el-GR" sz="1300" dirty="0" smtClean="0">
                <a:solidFill>
                  <a:srgbClr val="000000"/>
                </a:solidFill>
                <a:latin typeface="Times New Roman" pitchFamily="18" charset="0"/>
                <a:cs typeface="Times New Roman" pitchFamily="18" charset="0"/>
              </a:rPr>
              <a:t>το μεγαλύτερο ποσό από:</a:t>
            </a:r>
          </a:p>
          <a:p>
            <a:pPr lvl="2">
              <a:buFont typeface="Wingdings" pitchFamily="2" charset="2"/>
              <a:buChar char="ü"/>
            </a:pPr>
            <a:r>
              <a:rPr lang="el-GR" sz="1300" dirty="0" smtClean="0">
                <a:solidFill>
                  <a:srgbClr val="000000"/>
                </a:solidFill>
                <a:latin typeface="Times New Roman" pitchFamily="18" charset="0"/>
                <a:cs typeface="Times New Roman" pitchFamily="18" charset="0"/>
              </a:rPr>
              <a:t> </a:t>
            </a:r>
            <a:r>
              <a:rPr lang="en-US" sz="1300" dirty="0" smtClean="0">
                <a:solidFill>
                  <a:srgbClr val="000000"/>
                </a:solidFill>
                <a:latin typeface="Times New Roman" pitchFamily="18" charset="0"/>
                <a:cs typeface="Times New Roman" pitchFamily="18" charset="0"/>
              </a:rPr>
              <a:t>EBITDA </a:t>
            </a:r>
            <a:r>
              <a:rPr lang="el-GR" sz="1300" dirty="0" smtClean="0">
                <a:solidFill>
                  <a:srgbClr val="000000"/>
                </a:solidFill>
                <a:latin typeface="Times New Roman" pitchFamily="18" charset="0"/>
                <a:cs typeface="Times New Roman" pitchFamily="18" charset="0"/>
              </a:rPr>
              <a:t>τελευταίας χρήσης</a:t>
            </a:r>
            <a:endParaRPr lang="en-US" sz="1300" dirty="0" smtClean="0">
              <a:solidFill>
                <a:srgbClr val="000000"/>
              </a:solidFill>
              <a:latin typeface="Times New Roman" pitchFamily="18" charset="0"/>
              <a:cs typeface="Times New Roman" pitchFamily="18" charset="0"/>
            </a:endParaRPr>
          </a:p>
          <a:p>
            <a:pPr lvl="2">
              <a:buFont typeface="Wingdings" pitchFamily="2" charset="2"/>
              <a:buChar char="ü"/>
            </a:pPr>
            <a:r>
              <a:rPr lang="el-GR" sz="1300" dirty="0" smtClean="0">
                <a:solidFill>
                  <a:srgbClr val="000000"/>
                </a:solidFill>
                <a:latin typeface="Times New Roman" pitchFamily="18" charset="0"/>
                <a:cs typeface="Times New Roman" pitchFamily="18" charset="0"/>
              </a:rPr>
              <a:t> </a:t>
            </a:r>
            <a:r>
              <a:rPr lang="el-GR" sz="1400" dirty="0" smtClean="0">
                <a:solidFill>
                  <a:srgbClr val="000000"/>
                </a:solidFill>
                <a:latin typeface="Times New Roman" pitchFamily="18" charset="0"/>
                <a:cs typeface="Times New Roman" pitchFamily="18" charset="0"/>
              </a:rPr>
              <a:t>μέσος όρος </a:t>
            </a:r>
            <a:r>
              <a:rPr lang="en-US" sz="1400" dirty="0" smtClean="0">
                <a:solidFill>
                  <a:srgbClr val="000000"/>
                </a:solidFill>
                <a:latin typeface="Times New Roman" pitchFamily="18" charset="0"/>
                <a:cs typeface="Times New Roman" pitchFamily="18" charset="0"/>
              </a:rPr>
              <a:t>EBITDA </a:t>
            </a:r>
            <a:r>
              <a:rPr lang="el-GR" sz="1400" dirty="0" smtClean="0">
                <a:solidFill>
                  <a:srgbClr val="000000"/>
                </a:solidFill>
                <a:latin typeface="Times New Roman" pitchFamily="18" charset="0"/>
                <a:cs typeface="Times New Roman" pitchFamily="18" charset="0"/>
              </a:rPr>
              <a:t>της τελευταίας τριετίας </a:t>
            </a:r>
            <a:endParaRPr lang="el-GR" sz="1300" dirty="0"/>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268760"/>
            <a:ext cx="8136904" cy="540060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628800"/>
            <a:ext cx="7693025" cy="4968552"/>
          </a:xfrm>
        </p:spPr>
        <p:txBody>
          <a:bodyPr>
            <a:normAutofit/>
          </a:bodyPr>
          <a:lstStyle/>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Διαγραφή του 85% των οφειλών από προσαυξήσεις και τόκους εκπρόθεσμης καταβολής, καθώς και του 95% των οφειλών από πρόστιμα που έχουν επιβληθεί από τη φορολογική διοίκηση </a:t>
            </a: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Μέγιστος αριθμός δόσεων 120</a:t>
            </a: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Ελάχιστο ποσό δόσης 50 ευρώ</a:t>
            </a:r>
            <a:endParaRPr lang="el-GR" altLang="en-US" sz="2200" dirty="0" smtClean="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Δυνατότητα ανάλογης μείωσης του αριθμού των δόσεων εάν το μέρος του 2,75%*(</a:t>
            </a:r>
            <a:r>
              <a:rPr lang="en-US" altLang="en-US" sz="2000" dirty="0" smtClean="0">
                <a:latin typeface="Times New Roman" pitchFamily="18" charset="0"/>
                <a:cs typeface="Times New Roman" pitchFamily="18" charset="0"/>
              </a:rPr>
              <a:t>EBIDTA</a:t>
            </a:r>
            <a:r>
              <a:rPr lang="el-GR" altLang="en-US" sz="2000" dirty="0" smtClean="0">
                <a:latin typeface="Times New Roman" pitchFamily="18" charset="0"/>
                <a:cs typeface="Times New Roman" pitchFamily="18" charset="0"/>
              </a:rPr>
              <a:t> ΟΦΕΙΛΕΤΗ*ΟΦΕΙΛΕΣ ΠΡΟΣ ΤΟ ΔΗΜΟΣΙΟ/ΣΥΝΟΛΙΚΕΣ ΟΦΕΙΛΕΣ ΤΟΥ ΟΦΕΙΛΕΤΗ)+(</a:t>
            </a:r>
            <a:r>
              <a:rPr lang="en-US" altLang="en-US" sz="2000" dirty="0" smtClean="0">
                <a:latin typeface="Times New Roman" pitchFamily="18" charset="0"/>
                <a:cs typeface="Times New Roman" pitchFamily="18" charset="0"/>
              </a:rPr>
              <a:t>EBIDTA </a:t>
            </a:r>
            <a:r>
              <a:rPr lang="el-GR" altLang="en-US" sz="2000" dirty="0" smtClean="0">
                <a:latin typeface="Times New Roman" pitchFamily="18" charset="0"/>
                <a:cs typeface="Times New Roman" pitchFamily="18" charset="0"/>
              </a:rPr>
              <a:t>ΣΥΝΟΦΕΙΛΕΤΗ*ΠΟΣΟ ΣΥΝΥΠΕΥΘΥΝΟΤΗΤΑΣ/ΣΥΝΟΛΙΚΕΣ ΠΡΟΣ ΡΥΘΜΙΣΗ ΟΦΕΙΛΕΣ)  &gt;  από την συνολική αρχική μηνιαία δόση .</a:t>
            </a:r>
          </a:p>
          <a:p>
            <a:pPr algn="just">
              <a:spcBef>
                <a:spcPct val="0"/>
              </a:spcBef>
              <a:buClr>
                <a:schemeClr val="bg1"/>
              </a:buClr>
              <a:buFont typeface="Wingdings" pitchFamily="2" charset="2"/>
              <a:buChar char="Ø"/>
            </a:pPr>
            <a:endParaRPr lang="el-GR" altLang="en-US" sz="7200" dirty="0" smtClean="0">
              <a:latin typeface="Arial" charset="0"/>
            </a:endParaRPr>
          </a:p>
          <a:p>
            <a:pPr algn="just">
              <a:buNone/>
            </a:pPr>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24</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smtClean="0">
                <a:solidFill>
                  <a:srgbClr val="000099"/>
                </a:solidFill>
                <a:latin typeface="Times New Roman" pitchFamily="18" charset="0"/>
                <a:ea typeface="+mj-ea"/>
                <a:cs typeface="+mj-cs"/>
              </a:rPr>
              <a:t>Ρύθμιση οφειλών έως 50.000,00 ευρώ</a:t>
            </a:r>
            <a:endParaRPr lang="en-GB" sz="2000" b="1" dirty="0">
              <a:solidFill>
                <a:srgbClr val="000099"/>
              </a:solidFill>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268760"/>
            <a:ext cx="8136904" cy="540060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484784"/>
            <a:ext cx="7693025" cy="5112568"/>
          </a:xfrm>
        </p:spPr>
        <p:txBody>
          <a:bodyPr>
            <a:normAutofit/>
          </a:bodyPr>
          <a:lstStyle/>
          <a:p>
            <a:pPr algn="ctr">
              <a:spcBef>
                <a:spcPct val="0"/>
              </a:spcBef>
              <a:buClr>
                <a:schemeClr val="bg1"/>
              </a:buClr>
              <a:buNone/>
            </a:pPr>
            <a:r>
              <a:rPr lang="el-GR" altLang="en-US" sz="2000" b="1" u="sng" dirty="0" smtClean="0">
                <a:latin typeface="Times New Roman" pitchFamily="18" charset="0"/>
                <a:cs typeface="Times New Roman" pitchFamily="18" charset="0"/>
              </a:rPr>
              <a:t>Γ. Οφειλέτες χωρίς πτωχευτική ικανότητα και με οφειλές προς Δημόσιο έως 50.000,00 ευρώ:</a:t>
            </a:r>
          </a:p>
          <a:p>
            <a:pPr>
              <a:spcBef>
                <a:spcPct val="0"/>
              </a:spcBef>
              <a:buClr>
                <a:schemeClr val="bg1"/>
              </a:buClr>
              <a:buNone/>
            </a:pPr>
            <a:r>
              <a:rPr lang="el-GR" altLang="en-US" sz="2000" b="1" dirty="0" smtClean="0">
                <a:latin typeface="Times New Roman" pitchFamily="18" charset="0"/>
                <a:cs typeface="Times New Roman" pitchFamily="18" charset="0"/>
              </a:rPr>
              <a:t>Γ1. Με συνολικές οφειλές προς το Δημόσιο έως 20.000,00 </a:t>
            </a:r>
          </a:p>
          <a:p>
            <a:pPr>
              <a:spcBef>
                <a:spcPct val="0"/>
              </a:spcBef>
              <a:buClr>
                <a:schemeClr val="bg1"/>
              </a:buClr>
              <a:buNone/>
            </a:pPr>
            <a:r>
              <a:rPr lang="el-GR" altLang="en-US" sz="2000" b="1" dirty="0" smtClean="0">
                <a:latin typeface="Times New Roman" pitchFamily="18" charset="0"/>
                <a:cs typeface="Times New Roman" pitchFamily="18" charset="0"/>
              </a:rPr>
              <a:t>                 ευρώ:</a:t>
            </a:r>
          </a:p>
          <a:p>
            <a:pPr>
              <a:spcBef>
                <a:spcPct val="0"/>
              </a:spcBef>
              <a:buClr>
                <a:schemeClr val="bg1"/>
              </a:buClr>
              <a:buNone/>
            </a:pPr>
            <a:r>
              <a:rPr lang="el-GR" altLang="en-US" sz="2000" dirty="0" smtClean="0">
                <a:latin typeface="Times New Roman" pitchFamily="18" charset="0"/>
                <a:cs typeface="Times New Roman" pitchFamily="18" charset="0"/>
              </a:rPr>
              <a:t>                Εφαρμόζεται όπως στην περίπτωση Α.</a:t>
            </a:r>
          </a:p>
          <a:p>
            <a:pPr>
              <a:spcBef>
                <a:spcPct val="0"/>
              </a:spcBef>
              <a:buClr>
                <a:schemeClr val="bg1"/>
              </a:buClr>
              <a:buNone/>
            </a:pPr>
            <a:r>
              <a:rPr lang="el-GR" altLang="en-US" sz="2000" b="1" dirty="0" smtClean="0">
                <a:latin typeface="Times New Roman" pitchFamily="18" charset="0"/>
                <a:cs typeface="Times New Roman" pitchFamily="18" charset="0"/>
              </a:rPr>
              <a:t>Γ2. Με συνολικές οφειλές προς το Δημόσιο από 20.000,01 έως  </a:t>
            </a:r>
          </a:p>
          <a:p>
            <a:pPr>
              <a:spcBef>
                <a:spcPct val="0"/>
              </a:spcBef>
              <a:buClr>
                <a:schemeClr val="bg1"/>
              </a:buClr>
              <a:buNone/>
            </a:pPr>
            <a:r>
              <a:rPr lang="el-GR" altLang="en-US" sz="2000" b="1" dirty="0" smtClean="0">
                <a:latin typeface="Times New Roman" pitchFamily="18" charset="0"/>
                <a:cs typeface="Times New Roman" pitchFamily="18" charset="0"/>
              </a:rPr>
              <a:t>              50.000,00 ευρώ :</a:t>
            </a:r>
          </a:p>
          <a:p>
            <a:pPr algn="ctr">
              <a:buFont typeface="Wingdings" pitchFamily="2" charset="2"/>
              <a:buChar char="Ø"/>
            </a:pPr>
            <a:r>
              <a:rPr lang="el-GR" sz="2000" b="1" u="sng" dirty="0" smtClean="0">
                <a:latin typeface="Times New Roman" pitchFamily="18" charset="0"/>
                <a:cs typeface="Times New Roman" pitchFamily="18" charset="0"/>
              </a:rPr>
              <a:t>Κριτήριο ένταξης:</a:t>
            </a:r>
            <a:endParaRPr lang="el-GR" altLang="en-US" sz="8000" b="1" dirty="0" smtClean="0">
              <a:latin typeface="Times New Roman" pitchFamily="18" charset="0"/>
              <a:cs typeface="Times New Roman" pitchFamily="18" charset="0"/>
            </a:endParaRPr>
          </a:p>
          <a:p>
            <a:pPr algn="just">
              <a:spcBef>
                <a:spcPct val="0"/>
              </a:spcBef>
              <a:buClr>
                <a:schemeClr val="bg1"/>
              </a:buClr>
              <a:buNone/>
            </a:pPr>
            <a:endParaRPr lang="el-GR" altLang="en-US" sz="8000" b="1" dirty="0" smtClean="0">
              <a:latin typeface="Times New Roman" pitchFamily="18" charset="0"/>
              <a:cs typeface="Times New Roman" pitchFamily="18" charset="0"/>
            </a:endParaRPr>
          </a:p>
          <a:p>
            <a:pPr algn="just">
              <a:spcBef>
                <a:spcPct val="0"/>
              </a:spcBef>
              <a:buClr>
                <a:schemeClr val="bg1"/>
              </a:buClr>
              <a:buNone/>
            </a:pPr>
            <a:endParaRPr lang="el-GR" altLang="en-US" sz="8000" b="1" dirty="0" smtClean="0">
              <a:latin typeface="Times New Roman" pitchFamily="18" charset="0"/>
              <a:cs typeface="Times New Roman" pitchFamily="18" charset="0"/>
            </a:endParaRPr>
          </a:p>
          <a:p>
            <a:pPr algn="just">
              <a:spcBef>
                <a:spcPct val="0"/>
              </a:spcBef>
              <a:buClr>
                <a:schemeClr val="bg1"/>
              </a:buClr>
              <a:buNone/>
            </a:pPr>
            <a:endParaRPr lang="el-GR" altLang="en-US" sz="8000" b="1" dirty="0" smtClean="0">
              <a:latin typeface="Times New Roman" pitchFamily="18" charset="0"/>
              <a:cs typeface="Times New Roman" pitchFamily="18" charset="0"/>
            </a:endParaRPr>
          </a:p>
          <a:p>
            <a:pPr algn="just">
              <a:spcBef>
                <a:spcPct val="0"/>
              </a:spcBef>
              <a:buClr>
                <a:schemeClr val="bg1"/>
              </a:buClr>
              <a:buNone/>
            </a:pPr>
            <a:endParaRPr lang="el-GR" altLang="en-US" sz="8000" b="1" dirty="0" smtClean="0">
              <a:latin typeface="Times New Roman" pitchFamily="18" charset="0"/>
              <a:cs typeface="Times New Roman" pitchFamily="18" charset="0"/>
            </a:endParaRPr>
          </a:p>
          <a:p>
            <a:pPr algn="just">
              <a:spcBef>
                <a:spcPct val="0"/>
              </a:spcBef>
              <a:buClr>
                <a:schemeClr val="bg1"/>
              </a:buClr>
              <a:buNone/>
            </a:pPr>
            <a:endParaRPr lang="el-GR" altLang="en-US" sz="8000" b="1" dirty="0" smtClean="0">
              <a:latin typeface="Times New Roman" pitchFamily="18" charset="0"/>
              <a:cs typeface="Times New Roman" pitchFamily="18" charset="0"/>
            </a:endParaRPr>
          </a:p>
          <a:p>
            <a:pPr algn="just">
              <a:spcBef>
                <a:spcPct val="0"/>
              </a:spcBef>
              <a:buClr>
                <a:schemeClr val="bg1"/>
              </a:buClr>
              <a:buNone/>
            </a:pPr>
            <a:endParaRPr lang="el-GR" altLang="en-US" sz="8000" b="1" dirty="0" smtClean="0">
              <a:latin typeface="Times New Roman" pitchFamily="18" charset="0"/>
              <a:cs typeface="Times New Roman" pitchFamily="18" charset="0"/>
            </a:endParaRPr>
          </a:p>
          <a:p>
            <a:pPr algn="just">
              <a:spcBef>
                <a:spcPct val="0"/>
              </a:spcBef>
              <a:buClr>
                <a:schemeClr val="bg1"/>
              </a:buClr>
              <a:buNone/>
            </a:pPr>
            <a:endParaRPr lang="el-GR" altLang="en-US" sz="8000" b="1" dirty="0" smtClean="0">
              <a:latin typeface="Times New Roman" pitchFamily="18" charset="0"/>
              <a:cs typeface="Times New Roman" pitchFamily="18" charset="0"/>
            </a:endParaRPr>
          </a:p>
          <a:p>
            <a:pPr algn="just">
              <a:spcBef>
                <a:spcPct val="0"/>
              </a:spcBef>
              <a:buClr>
                <a:schemeClr val="bg1"/>
              </a:buClr>
              <a:buNone/>
            </a:pPr>
            <a:endParaRPr lang="el-GR" altLang="en-US" sz="8000" b="1" dirty="0" smtClean="0">
              <a:latin typeface="Times New Roman" pitchFamily="18" charset="0"/>
              <a:cs typeface="Times New Roman" pitchFamily="18" charset="0"/>
            </a:endParaRPr>
          </a:p>
          <a:p>
            <a:pPr algn="just">
              <a:spcBef>
                <a:spcPct val="0"/>
              </a:spcBef>
              <a:buClr>
                <a:schemeClr val="bg1"/>
              </a:buClr>
              <a:buNone/>
            </a:pPr>
            <a:endParaRPr lang="el-GR" altLang="en-US" sz="8000" dirty="0" smtClean="0">
              <a:latin typeface="Times New Roman" pitchFamily="18" charset="0"/>
              <a:cs typeface="Times New Roman" pitchFamily="18" charset="0"/>
            </a:endParaRPr>
          </a:p>
          <a:p>
            <a:pPr algn="just">
              <a:spcBef>
                <a:spcPct val="0"/>
              </a:spcBef>
              <a:buClr>
                <a:schemeClr val="bg1"/>
              </a:buClr>
              <a:buFont typeface="Wingdings" pitchFamily="2" charset="2"/>
              <a:buChar char="Ø"/>
            </a:pPr>
            <a:endParaRPr lang="el-GR" altLang="en-US" sz="7200" dirty="0" smtClean="0">
              <a:latin typeface="Arial" charset="0"/>
            </a:endParaRPr>
          </a:p>
          <a:p>
            <a:pPr algn="just">
              <a:buNone/>
            </a:pPr>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25</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smtClean="0">
                <a:solidFill>
                  <a:srgbClr val="000099"/>
                </a:solidFill>
                <a:latin typeface="Times New Roman" pitchFamily="18" charset="0"/>
                <a:ea typeface="+mj-ea"/>
                <a:cs typeface="+mj-cs"/>
              </a:rPr>
              <a:t>Ρύθμιση οφειλών έως 50.000,00 ευρώ</a:t>
            </a:r>
            <a:endParaRPr lang="en-GB" sz="2000" b="1" dirty="0">
              <a:solidFill>
                <a:srgbClr val="000099"/>
              </a:solidFill>
              <a:latin typeface="Times New Roman" pitchFamily="18" charset="0"/>
              <a:ea typeface="+mj-ea"/>
              <a:cs typeface="+mj-cs"/>
            </a:endParaRPr>
          </a:p>
        </p:txBody>
      </p:sp>
      <p:sp>
        <p:nvSpPr>
          <p:cNvPr id="7" name="6 - Διάγραμμα ροής: Εναλλακτική διεργασία"/>
          <p:cNvSpPr/>
          <p:nvPr/>
        </p:nvSpPr>
        <p:spPr>
          <a:xfrm>
            <a:off x="827584" y="4149080"/>
            <a:ext cx="7560840" cy="24482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buNone/>
            </a:pPr>
            <a:r>
              <a:rPr lang="el-GR" sz="1500" dirty="0" smtClean="0">
                <a:solidFill>
                  <a:srgbClr val="000000"/>
                </a:solidFill>
                <a:latin typeface="Times New Roman" pitchFamily="18" charset="0"/>
                <a:cs typeface="Times New Roman" pitchFamily="18" charset="0"/>
              </a:rPr>
              <a:t>                                        </a:t>
            </a:r>
            <a:r>
              <a:rPr lang="en-US" sz="1500" dirty="0" smtClean="0">
                <a:solidFill>
                  <a:srgbClr val="000000"/>
                </a:solidFill>
                <a:latin typeface="Times New Roman" pitchFamily="18" charset="0"/>
                <a:cs typeface="Times New Roman" pitchFamily="18" charset="0"/>
              </a:rPr>
              <a:t>EBITDA</a:t>
            </a:r>
            <a:endParaRPr lang="el-GR" sz="1500" dirty="0" smtClean="0">
              <a:solidFill>
                <a:srgbClr val="000000"/>
              </a:solidFill>
              <a:latin typeface="Times New Roman" pitchFamily="18" charset="0"/>
              <a:cs typeface="Times New Roman" pitchFamily="18" charset="0"/>
            </a:endParaRPr>
          </a:p>
        </p:txBody>
      </p:sp>
      <p:sp>
        <p:nvSpPr>
          <p:cNvPr id="8" name="7 - TextBox"/>
          <p:cNvSpPr txBox="1"/>
          <p:nvPr/>
        </p:nvSpPr>
        <p:spPr>
          <a:xfrm>
            <a:off x="467544" y="4149080"/>
            <a:ext cx="6840760" cy="553998"/>
          </a:xfrm>
          <a:prstGeom prst="rect">
            <a:avLst/>
          </a:prstGeom>
          <a:noFill/>
        </p:spPr>
        <p:txBody>
          <a:bodyPr wrap="square" rtlCol="0">
            <a:spAutoFit/>
          </a:bodyPr>
          <a:lstStyle/>
          <a:p>
            <a:pPr lvl="1" algn="ctr">
              <a:buNone/>
            </a:pPr>
            <a:r>
              <a:rPr lang="el-GR" sz="1500" dirty="0" smtClean="0">
                <a:solidFill>
                  <a:srgbClr val="000000"/>
                </a:solidFill>
                <a:latin typeface="Times New Roman" pitchFamily="18" charset="0"/>
                <a:cs typeface="Times New Roman" pitchFamily="18" charset="0"/>
              </a:rPr>
              <a:t>Συνολικές οφειλές – 95% *</a:t>
            </a:r>
            <a:r>
              <a:rPr lang="en-US" sz="1500" dirty="0" smtClean="0">
                <a:solidFill>
                  <a:srgbClr val="000000"/>
                </a:solidFill>
                <a:latin typeface="Times New Roman" pitchFamily="18" charset="0"/>
                <a:cs typeface="Times New Roman" pitchFamily="18" charset="0"/>
              </a:rPr>
              <a:t> </a:t>
            </a:r>
            <a:r>
              <a:rPr lang="el-GR" sz="1500" dirty="0" smtClean="0">
                <a:solidFill>
                  <a:srgbClr val="000000"/>
                </a:solidFill>
                <a:latin typeface="Times New Roman" pitchFamily="18" charset="0"/>
                <a:cs typeface="Times New Roman" pitchFamily="18" charset="0"/>
              </a:rPr>
              <a:t>πρόστιμα φορολογικής διοίκησης – 85% * προσαυξήσεων ή τόκων εκπρόθεσμης καταβολής του Δημοσίου και των Φ.Κ.Α.</a:t>
            </a:r>
            <a:endParaRPr lang="en-US" sz="1500" dirty="0" smtClean="0">
              <a:solidFill>
                <a:srgbClr val="000000"/>
              </a:solidFill>
              <a:latin typeface="Times New Roman" pitchFamily="18" charset="0"/>
              <a:cs typeface="Times New Roman" pitchFamily="18" charset="0"/>
            </a:endParaRPr>
          </a:p>
        </p:txBody>
      </p:sp>
      <p:sp>
        <p:nvSpPr>
          <p:cNvPr id="9" name="8 - Μείον"/>
          <p:cNvSpPr/>
          <p:nvPr/>
        </p:nvSpPr>
        <p:spPr>
          <a:xfrm>
            <a:off x="-180528" y="4941168"/>
            <a:ext cx="8640000" cy="108000"/>
          </a:xfrm>
          <a:prstGeom prst="mathMinus">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Ορθογώνιο"/>
          <p:cNvSpPr/>
          <p:nvPr/>
        </p:nvSpPr>
        <p:spPr>
          <a:xfrm>
            <a:off x="7164288" y="4752146"/>
            <a:ext cx="1296144" cy="477054"/>
          </a:xfrm>
          <a:prstGeom prst="rect">
            <a:avLst/>
          </a:prstGeom>
          <a:noFill/>
        </p:spPr>
        <p:txBody>
          <a:bodyPr wrap="square" lIns="91440" tIns="45720" rIns="91440" bIns="45720">
            <a:spAutoFit/>
          </a:bodyPr>
          <a:lstStyle/>
          <a:p>
            <a:pPr algn="ctr"/>
            <a:r>
              <a:rPr lang="en-US" sz="2500" b="1" cap="none" spc="300" dirty="0" smtClean="0">
                <a:ln w="11430" cmpd="sng">
                  <a:solidFill>
                    <a:schemeClr val="accent1">
                      <a:tint val="10000"/>
                    </a:schemeClr>
                  </a:solidFill>
                  <a:prstDash val="solid"/>
                  <a:miter lim="800000"/>
                </a:ln>
                <a:solidFill>
                  <a:srgbClr val="000000"/>
                </a:solidFill>
                <a:effectLst>
                  <a:glow rad="45500">
                    <a:schemeClr val="accent1">
                      <a:satMod val="220000"/>
                      <a:alpha val="35000"/>
                    </a:schemeClr>
                  </a:glow>
                </a:effectLst>
              </a:rPr>
              <a:t>≤ 8</a:t>
            </a:r>
            <a:endParaRPr lang="el-GR" sz="2500" b="1" cap="none" spc="300" dirty="0">
              <a:ln w="11430" cmpd="sng">
                <a:solidFill>
                  <a:schemeClr val="accent1">
                    <a:tint val="10000"/>
                  </a:schemeClr>
                </a:solidFill>
                <a:prstDash val="solid"/>
                <a:miter lim="800000"/>
              </a:ln>
              <a:solidFill>
                <a:srgbClr val="000000"/>
              </a:solidFill>
              <a:effectLst>
                <a:glow rad="45500">
                  <a:schemeClr val="accent1">
                    <a:satMod val="220000"/>
                    <a:alpha val="35000"/>
                  </a:schemeClr>
                </a:glow>
              </a:effectLst>
            </a:endParaRPr>
          </a:p>
        </p:txBody>
      </p:sp>
      <p:sp>
        <p:nvSpPr>
          <p:cNvPr id="13" name="12 - TextBox"/>
          <p:cNvSpPr txBox="1"/>
          <p:nvPr/>
        </p:nvSpPr>
        <p:spPr>
          <a:xfrm>
            <a:off x="90879" y="5800810"/>
            <a:ext cx="7560840" cy="830997"/>
          </a:xfrm>
          <a:prstGeom prst="rect">
            <a:avLst/>
          </a:prstGeom>
          <a:noFill/>
        </p:spPr>
        <p:txBody>
          <a:bodyPr wrap="square" rtlCol="0">
            <a:spAutoFit/>
          </a:bodyPr>
          <a:lstStyle/>
          <a:p>
            <a:pPr lvl="2">
              <a:buNone/>
            </a:pPr>
            <a:r>
              <a:rPr lang="el-GR" sz="1600" dirty="0" smtClean="0">
                <a:solidFill>
                  <a:srgbClr val="000000"/>
                </a:solidFill>
                <a:latin typeface="Times New Roman" pitchFamily="18" charset="0"/>
                <a:cs typeface="Times New Roman" pitchFamily="18" charset="0"/>
              </a:rPr>
              <a:t>Όπου </a:t>
            </a:r>
            <a:r>
              <a:rPr lang="en-US" sz="1600" dirty="0" smtClean="0">
                <a:solidFill>
                  <a:srgbClr val="000000"/>
                </a:solidFill>
                <a:latin typeface="Times New Roman" pitchFamily="18" charset="0"/>
                <a:cs typeface="Times New Roman" pitchFamily="18" charset="0"/>
              </a:rPr>
              <a:t>EBITDA </a:t>
            </a:r>
            <a:r>
              <a:rPr lang="el-GR" sz="1600" dirty="0" smtClean="0">
                <a:solidFill>
                  <a:srgbClr val="000000"/>
                </a:solidFill>
                <a:latin typeface="Times New Roman" pitchFamily="18" charset="0"/>
                <a:cs typeface="Times New Roman" pitchFamily="18" charset="0"/>
              </a:rPr>
              <a:t>το μεγαλύτερο ποσό από:</a:t>
            </a:r>
          </a:p>
          <a:p>
            <a:pPr lvl="2">
              <a:buFont typeface="Wingdings" pitchFamily="2" charset="2"/>
              <a:buChar char="ü"/>
            </a:pPr>
            <a:r>
              <a:rPr lang="el-GR" sz="1600" dirty="0" smtClean="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EBITDA </a:t>
            </a:r>
            <a:r>
              <a:rPr lang="el-GR" sz="1600" dirty="0" smtClean="0">
                <a:solidFill>
                  <a:srgbClr val="000000"/>
                </a:solidFill>
                <a:latin typeface="Times New Roman" pitchFamily="18" charset="0"/>
                <a:cs typeface="Times New Roman" pitchFamily="18" charset="0"/>
              </a:rPr>
              <a:t>τελευταίας χρήσης</a:t>
            </a:r>
            <a:endParaRPr lang="en-US" sz="1600" dirty="0" smtClean="0">
              <a:solidFill>
                <a:srgbClr val="000000"/>
              </a:solidFill>
              <a:latin typeface="Times New Roman" pitchFamily="18" charset="0"/>
              <a:cs typeface="Times New Roman" pitchFamily="18" charset="0"/>
            </a:endParaRPr>
          </a:p>
          <a:p>
            <a:pPr lvl="2">
              <a:buFont typeface="Wingdings" pitchFamily="2" charset="2"/>
              <a:buChar char="ü"/>
            </a:pPr>
            <a:r>
              <a:rPr lang="el-GR" sz="1600" dirty="0" smtClean="0">
                <a:solidFill>
                  <a:srgbClr val="000000"/>
                </a:solidFill>
                <a:latin typeface="Times New Roman" pitchFamily="18" charset="0"/>
                <a:cs typeface="Times New Roman" pitchFamily="18" charset="0"/>
              </a:rPr>
              <a:t> μέσος όρος </a:t>
            </a:r>
            <a:r>
              <a:rPr lang="en-US" sz="1600" dirty="0" smtClean="0">
                <a:solidFill>
                  <a:srgbClr val="000000"/>
                </a:solidFill>
                <a:latin typeface="Times New Roman" pitchFamily="18" charset="0"/>
                <a:cs typeface="Times New Roman" pitchFamily="18" charset="0"/>
              </a:rPr>
              <a:t>EBITDA </a:t>
            </a:r>
            <a:r>
              <a:rPr lang="el-GR" sz="1600" dirty="0" smtClean="0">
                <a:solidFill>
                  <a:srgbClr val="000000"/>
                </a:solidFill>
                <a:latin typeface="Times New Roman" pitchFamily="18" charset="0"/>
                <a:cs typeface="Times New Roman" pitchFamily="18" charset="0"/>
              </a:rPr>
              <a:t>της τελευταίας τριετίας </a:t>
            </a:r>
            <a:endParaRPr lang="el-GR" sz="1600" dirty="0"/>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268760"/>
            <a:ext cx="8136904" cy="540060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628800"/>
            <a:ext cx="7693025" cy="4968552"/>
          </a:xfrm>
        </p:spPr>
        <p:txBody>
          <a:bodyPr>
            <a:normAutofit/>
          </a:bodyPr>
          <a:lstStyle/>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Διαγραφή του 85% των οφειλών από προσαυξήσεις και τόκους εκπρόθεσμης καταβολής, καθώς και του 95% των οφειλών από πρόστιμα που έχουν επιβληθεί από τη φορολογική διοίκηση </a:t>
            </a: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Μέγιστος αριθμός δόσεων 120</a:t>
            </a: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Ελάχιστο ποσό δόσης 50 ευρώ</a:t>
            </a:r>
            <a:endParaRPr lang="el-GR" altLang="en-US" sz="2200" dirty="0" smtClean="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Δυνατότητα ανάλογης μείωσης του αριθμού των δόσεων εάν το μέρος του 2,75%*(</a:t>
            </a:r>
            <a:r>
              <a:rPr lang="en-US" altLang="en-US" sz="2000" dirty="0" smtClean="0">
                <a:latin typeface="Times New Roman" pitchFamily="18" charset="0"/>
                <a:cs typeface="Times New Roman" pitchFamily="18" charset="0"/>
              </a:rPr>
              <a:t>EBIDTA</a:t>
            </a:r>
            <a:r>
              <a:rPr lang="el-GR" altLang="en-US" sz="2000" dirty="0" smtClean="0">
                <a:latin typeface="Times New Roman" pitchFamily="18" charset="0"/>
                <a:cs typeface="Times New Roman" pitchFamily="18" charset="0"/>
              </a:rPr>
              <a:t> ΟΦΕΙΛΕΤΗ*ΟΦΕΙΛΕΣ ΠΡΟΣ ΤΟ ΔΗΜΟΣΙΟ/ΣΥΝΟΛΙΚΕΣ ΟΦΕΙΛΕΣ ΤΟΥ ΟΦΕΙΛΕΤΗ)+(</a:t>
            </a:r>
            <a:r>
              <a:rPr lang="en-US" altLang="en-US" sz="2000" dirty="0" smtClean="0">
                <a:latin typeface="Times New Roman" pitchFamily="18" charset="0"/>
                <a:cs typeface="Times New Roman" pitchFamily="18" charset="0"/>
              </a:rPr>
              <a:t>EBIDTA </a:t>
            </a:r>
            <a:r>
              <a:rPr lang="el-GR" altLang="en-US" sz="2000" dirty="0" smtClean="0">
                <a:latin typeface="Times New Roman" pitchFamily="18" charset="0"/>
                <a:cs typeface="Times New Roman" pitchFamily="18" charset="0"/>
              </a:rPr>
              <a:t>ΣΥΝΟΦΕΙΛΕΤΗ*ΠΟΣΟ ΣΥΝΥΠΕΥΘΥΝΟΤΗΤΑΣ/ΣΥΝΟΛΙΚΕΣ ΠΡΟΣ ΡΥΘΜΙΣΗ ΟΦΕΙΛΕΣ)  &gt;  από την συνολική αρχική μηνιαία δόση .</a:t>
            </a:r>
          </a:p>
          <a:p>
            <a:pPr algn="just">
              <a:spcBef>
                <a:spcPct val="0"/>
              </a:spcBef>
              <a:buClr>
                <a:schemeClr val="bg1"/>
              </a:buClr>
              <a:buFont typeface="Wingdings" pitchFamily="2" charset="2"/>
              <a:buChar char="Ø"/>
            </a:pPr>
            <a:endParaRPr lang="el-GR" altLang="en-US" sz="7200" dirty="0" smtClean="0">
              <a:latin typeface="Arial" charset="0"/>
            </a:endParaRPr>
          </a:p>
          <a:p>
            <a:pPr algn="just">
              <a:buNone/>
            </a:pPr>
            <a:endParaRPr lang="el-GR" dirty="0" smtClean="0"/>
          </a:p>
          <a:p>
            <a:pPr algn="just"/>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26</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smtClean="0">
                <a:solidFill>
                  <a:srgbClr val="000099"/>
                </a:solidFill>
                <a:latin typeface="Times New Roman" pitchFamily="18" charset="0"/>
                <a:ea typeface="+mj-ea"/>
                <a:cs typeface="+mj-cs"/>
              </a:rPr>
              <a:t>Ρύθμιση οφειλών έως 50.000,00 ευρώ</a:t>
            </a:r>
            <a:endParaRPr lang="en-GB" sz="2000" b="1" dirty="0">
              <a:solidFill>
                <a:srgbClr val="000099"/>
              </a:solidFill>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83568" y="1268760"/>
            <a:ext cx="8136904" cy="5400600"/>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smtClean="0"/>
          </a:p>
          <a:p>
            <a:pPr algn="ctr"/>
            <a:endParaRPr lang="el-GR" dirty="0"/>
          </a:p>
        </p:txBody>
      </p:sp>
      <p:sp>
        <p:nvSpPr>
          <p:cNvPr id="3" name="Content Placeholder 2"/>
          <p:cNvSpPr>
            <a:spLocks noGrp="1"/>
          </p:cNvSpPr>
          <p:nvPr>
            <p:ph idx="1"/>
          </p:nvPr>
        </p:nvSpPr>
        <p:spPr>
          <a:xfrm>
            <a:off x="827584" y="1628800"/>
            <a:ext cx="7693025" cy="4968552"/>
          </a:xfrm>
        </p:spPr>
        <p:txBody>
          <a:bodyPr>
            <a:normAutofit/>
          </a:bodyPr>
          <a:lstStyle/>
          <a:p>
            <a:pPr algn="ctr">
              <a:spcBef>
                <a:spcPct val="0"/>
              </a:spcBef>
              <a:buClr>
                <a:schemeClr val="bg1"/>
              </a:buClr>
              <a:buNone/>
            </a:pPr>
            <a:r>
              <a:rPr lang="el-GR" altLang="en-US" sz="2000" b="1" dirty="0" smtClean="0">
                <a:latin typeface="Times New Roman" pitchFamily="18" charset="0"/>
                <a:cs typeface="Times New Roman" pitchFamily="18" charset="0"/>
              </a:rPr>
              <a:t>Εξαιρέσεις υπαγωγής σε ρύθμιση</a:t>
            </a:r>
          </a:p>
          <a:p>
            <a:pPr>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 Όταν το Δημόσιο διαθέτει μελέτη βιωσιμότητας βάση της οποίας το χρέος του οφειλέτη κρίνεται μη βιώσιμο.</a:t>
            </a:r>
          </a:p>
          <a:p>
            <a:pPr>
              <a:spcBef>
                <a:spcPct val="0"/>
              </a:spcBef>
              <a:buClr>
                <a:schemeClr val="bg1"/>
              </a:buClr>
              <a:buNone/>
            </a:pPr>
            <a:endParaRPr lang="en-US" altLang="en-US" sz="2000" dirty="0" smtClean="0">
              <a:latin typeface="Times New Roman" pitchFamily="18" charset="0"/>
              <a:cs typeface="Times New Roman" pitchFamily="18" charset="0"/>
            </a:endParaRPr>
          </a:p>
          <a:p>
            <a:pPr>
              <a:spcBef>
                <a:spcPct val="0"/>
              </a:spcBef>
              <a:buClr>
                <a:schemeClr val="bg1"/>
              </a:buClr>
              <a:buFont typeface="Wingdings" pitchFamily="2" charset="2"/>
              <a:buChar char="Ø"/>
            </a:pPr>
            <a:endParaRPr lang="en-US" altLang="en-US" sz="2000" dirty="0" smtClean="0">
              <a:latin typeface="Times New Roman" pitchFamily="18" charset="0"/>
              <a:cs typeface="Times New Roman" pitchFamily="18" charset="0"/>
            </a:endParaRPr>
          </a:p>
          <a:p>
            <a:pPr>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 </a:t>
            </a:r>
          </a:p>
          <a:p>
            <a:pPr>
              <a:spcBef>
                <a:spcPct val="0"/>
              </a:spcBef>
              <a:buClr>
                <a:schemeClr val="bg1"/>
              </a:buClr>
              <a:buFont typeface="Wingdings" pitchFamily="2" charset="2"/>
              <a:buChar char="Ø"/>
            </a:pPr>
            <a:endParaRPr lang="el-GR" altLang="en-US" sz="2000" dirty="0" smtClean="0">
              <a:latin typeface="Times New Roman" pitchFamily="18" charset="0"/>
              <a:cs typeface="Times New Roman" pitchFamily="18" charset="0"/>
            </a:endParaRPr>
          </a:p>
          <a:p>
            <a:pPr algn="just">
              <a:buNone/>
            </a:pPr>
            <a:endParaRPr lang="el-GR" dirty="0" smtClean="0"/>
          </a:p>
          <a:p>
            <a:pPr algn="just">
              <a:buNone/>
            </a:pPr>
            <a:endParaRPr lang="el-GR" dirty="0"/>
          </a:p>
        </p:txBody>
      </p:sp>
      <p:sp>
        <p:nvSpPr>
          <p:cNvPr id="4" name="Slide Number Placeholder 3"/>
          <p:cNvSpPr>
            <a:spLocks noGrp="1"/>
          </p:cNvSpPr>
          <p:nvPr>
            <p:ph type="sldNum" sz="quarter" idx="12"/>
          </p:nvPr>
        </p:nvSpPr>
        <p:spPr/>
        <p:txBody>
          <a:bodyPr/>
          <a:lstStyle/>
          <a:p>
            <a:fld id="{5F5E4264-AB2C-4F8D-B722-011EE3B28134}" type="slidenum">
              <a:rPr lang="el-GR" smtClean="0"/>
              <a:pPr/>
              <a:t>27</a:t>
            </a:fld>
            <a:endParaRPr lang="el-GR" dirty="0"/>
          </a:p>
        </p:txBody>
      </p:sp>
      <p:sp>
        <p:nvSpPr>
          <p:cNvPr id="5" name="Rectangle 2"/>
          <p:cNvSpPr txBox="1">
            <a:spLocks noChangeArrowheads="1"/>
          </p:cNvSpPr>
          <p:nvPr/>
        </p:nvSpPr>
        <p:spPr bwMode="auto">
          <a:xfrm>
            <a:off x="899592" y="548680"/>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smtClean="0">
                <a:solidFill>
                  <a:srgbClr val="000099"/>
                </a:solidFill>
                <a:latin typeface="Times New Roman" pitchFamily="18" charset="0"/>
                <a:ea typeface="+mj-ea"/>
                <a:cs typeface="+mj-cs"/>
              </a:rPr>
              <a:t>Ρύθμιση οφειλών έως 50.000,00 ευρώ</a:t>
            </a:r>
            <a:endParaRPr lang="en-GB" sz="2000" b="1" dirty="0">
              <a:solidFill>
                <a:srgbClr val="000099"/>
              </a:solidFill>
              <a:latin typeface="Times New Roman" pitchFamily="18" charset="0"/>
              <a:ea typeface="+mj-ea"/>
              <a:cs typeface="+mj-cs"/>
            </a:endParaRPr>
          </a:p>
        </p:txBody>
      </p:sp>
      <p:sp>
        <p:nvSpPr>
          <p:cNvPr id="7" name="6 - Διάγραμμα ροής: Εναλλακτική διεργασία"/>
          <p:cNvSpPr/>
          <p:nvPr/>
        </p:nvSpPr>
        <p:spPr>
          <a:xfrm>
            <a:off x="1259632" y="2852936"/>
            <a:ext cx="6984776" cy="15121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TextBox"/>
          <p:cNvSpPr txBox="1"/>
          <p:nvPr/>
        </p:nvSpPr>
        <p:spPr>
          <a:xfrm>
            <a:off x="899592" y="2941122"/>
            <a:ext cx="5760640" cy="1323439"/>
          </a:xfrm>
          <a:prstGeom prst="rect">
            <a:avLst/>
          </a:prstGeom>
          <a:noFill/>
        </p:spPr>
        <p:txBody>
          <a:bodyPr wrap="square" rtlCol="0">
            <a:spAutoFit/>
          </a:bodyPr>
          <a:lstStyle/>
          <a:p>
            <a:pPr lvl="1">
              <a:buNone/>
            </a:pPr>
            <a:endParaRPr lang="el-GR" sz="1600" dirty="0" smtClean="0">
              <a:latin typeface="Times New Roman" pitchFamily="18" charset="0"/>
              <a:cs typeface="Times New Roman" pitchFamily="18" charset="0"/>
            </a:endParaRPr>
          </a:p>
          <a:p>
            <a:pPr lvl="1">
              <a:buNone/>
            </a:pPr>
            <a:r>
              <a:rPr lang="el-GR" sz="1600" dirty="0" smtClean="0">
                <a:latin typeface="Times New Roman" pitchFamily="18" charset="0"/>
                <a:cs typeface="Times New Roman" pitchFamily="18" charset="0"/>
              </a:rPr>
              <a:t>  </a:t>
            </a:r>
          </a:p>
          <a:p>
            <a:pPr lvl="1">
              <a:buNone/>
            </a:pPr>
            <a:r>
              <a:rPr lang="el-GR" sz="1600" dirty="0" smtClean="0">
                <a:latin typeface="Times New Roman" pitchFamily="18" charset="0"/>
                <a:cs typeface="Times New Roman" pitchFamily="18" charset="0"/>
              </a:rPr>
              <a:t>{Συνολική οφειλή προς ρύθμιση υπερβαίνει </a:t>
            </a:r>
          </a:p>
          <a:p>
            <a:pPr lvl="1">
              <a:buNone/>
            </a:pPr>
            <a:r>
              <a:rPr lang="el-GR" sz="1600" dirty="0" smtClean="0">
                <a:latin typeface="Times New Roman" pitchFamily="18" charset="0"/>
                <a:cs typeface="Times New Roman" pitchFamily="18" charset="0"/>
              </a:rPr>
              <a:t>                            τις 20.000,00 ευρώ }           και είναι</a:t>
            </a:r>
            <a:endParaRPr lang="en-US" sz="1600" dirty="0" smtClean="0">
              <a:latin typeface="Times New Roman" pitchFamily="18" charset="0"/>
              <a:cs typeface="Times New Roman" pitchFamily="18" charset="0"/>
            </a:endParaRPr>
          </a:p>
          <a:p>
            <a:pPr lvl="1"/>
            <a:endParaRPr lang="el-GR" sz="1600" dirty="0" smtClean="0">
              <a:latin typeface="Times New Roman" pitchFamily="18" charset="0"/>
              <a:cs typeface="Times New Roman" pitchFamily="18" charset="0"/>
            </a:endParaRPr>
          </a:p>
        </p:txBody>
      </p:sp>
      <p:sp>
        <p:nvSpPr>
          <p:cNvPr id="13" name="12 - TextBox"/>
          <p:cNvSpPr txBox="1"/>
          <p:nvPr/>
        </p:nvSpPr>
        <p:spPr>
          <a:xfrm>
            <a:off x="6516216" y="3501008"/>
            <a:ext cx="1728192" cy="584775"/>
          </a:xfrm>
          <a:prstGeom prst="rect">
            <a:avLst/>
          </a:prstGeom>
          <a:noFill/>
        </p:spPr>
        <p:txBody>
          <a:bodyPr wrap="square" rtlCol="0">
            <a:spAutoFit/>
          </a:bodyPr>
          <a:lstStyle/>
          <a:p>
            <a:r>
              <a:rPr lang="en-US" sz="1600" dirty="0" smtClean="0">
                <a:latin typeface="Times New Roman" pitchFamily="18" charset="0"/>
                <a:cs typeface="Times New Roman" pitchFamily="18" charset="0"/>
              </a:rPr>
              <a:t>25</a:t>
            </a:r>
            <a:r>
              <a:rPr lang="el-GR" sz="1600" dirty="0" smtClean="0">
                <a:latin typeface="Times New Roman" pitchFamily="18" charset="0"/>
                <a:cs typeface="Times New Roman" pitchFamily="18" charset="0"/>
              </a:rPr>
              <a:t> * συνολική αξία περιουσίας</a:t>
            </a:r>
            <a:endParaRPr lang="el-GR" sz="1600" dirty="0">
              <a:latin typeface="Times New Roman" pitchFamily="18" charset="0"/>
              <a:cs typeface="Times New Roman" pitchFamily="18" charset="0"/>
            </a:endParaRPr>
          </a:p>
        </p:txBody>
      </p:sp>
      <p:sp>
        <p:nvSpPr>
          <p:cNvPr id="14" name="13 - Ορθογώνιο"/>
          <p:cNvSpPr/>
          <p:nvPr/>
        </p:nvSpPr>
        <p:spPr>
          <a:xfrm>
            <a:off x="5940152" y="3501008"/>
            <a:ext cx="579005" cy="707886"/>
          </a:xfrm>
          <a:prstGeom prst="rect">
            <a:avLst/>
          </a:prstGeom>
          <a:noFill/>
        </p:spPr>
        <p:txBody>
          <a:bodyPr wrap="square" lIns="91440" tIns="45720" rIns="91440" bIns="45720">
            <a:spAutoFit/>
          </a:bodyPr>
          <a:lstStyle/>
          <a:p>
            <a:pPr algn="ctr"/>
            <a:r>
              <a:rPr lang="en-US" sz="4000" b="1" cap="none" spc="0"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latin typeface="Times New Roman" pitchFamily="18" charset="0"/>
                <a:cs typeface="Times New Roman" pitchFamily="18" charset="0"/>
              </a:rPr>
              <a:t>&lt;</a:t>
            </a:r>
            <a:endParaRPr lang="el-GR" sz="4000" b="1" cap="none" spc="0"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412776"/>
            <a:ext cx="8136904" cy="5256584"/>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844824"/>
            <a:ext cx="7693025" cy="4824536"/>
          </a:xfrm>
        </p:spPr>
        <p:txBody>
          <a:bodyPr>
            <a:normAutofit/>
          </a:bodyPr>
          <a:lstStyle/>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Η διαγραφή βασικής οφειλής γίνεται κατά σειρά παλαιότητας από την παλαιότερη οφειλή προς τη νεότερη.</a:t>
            </a:r>
          </a:p>
          <a:p>
            <a:pPr algn="just">
              <a:spcBef>
                <a:spcPct val="0"/>
              </a:spcBef>
              <a:buClr>
                <a:schemeClr val="bg1"/>
              </a:buClr>
              <a:buFont typeface="Wingdings" pitchFamily="2" charset="2"/>
              <a:buChar char="Ø"/>
            </a:pPr>
            <a:endParaRPr lang="el-GR" altLang="en-US" sz="2000" dirty="0" smtClean="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Για την υπαγωγή στη ρύθμιση πρέπει να καταβληθεί η πρώτη δόση εντός πέντε (5) εργάσιμων ημερών από την αποδοχή της πρότασης ρύθμισης από τον αιτούντα.</a:t>
            </a:r>
          </a:p>
          <a:p>
            <a:pPr algn="just">
              <a:buNone/>
            </a:pPr>
            <a:r>
              <a:rPr lang="el-GR" altLang="en-US" sz="2100" dirty="0" smtClean="0">
                <a:latin typeface="Times New Roman" pitchFamily="18" charset="0"/>
                <a:cs typeface="Times New Roman" pitchFamily="18" charset="0"/>
              </a:rPr>
              <a:t>     </a:t>
            </a:r>
            <a:r>
              <a:rPr lang="el-GR" altLang="en-US" sz="2000" dirty="0">
                <a:latin typeface="Times New Roman" pitchFamily="18" charset="0"/>
                <a:cs typeface="Times New Roman" pitchFamily="18" charset="0"/>
              </a:rPr>
              <a:t>Οι επόμενες δόσεις καταβάλλονται έως την τελευταία εργάσιμη ημέρα κάθε επόμενου μήνα αρχής γενομένης από την ημερομηνία αποδοχής της πρότασης ρύθμισης.</a:t>
            </a:r>
          </a:p>
          <a:p>
            <a:pPr>
              <a:buNone/>
            </a:pPr>
            <a:endParaRPr lang="el-GR" altLang="en-US" sz="8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28</a:t>
            </a:fld>
            <a:endParaRPr lang="el-GR" dirty="0"/>
          </a:p>
        </p:txBody>
      </p:sp>
      <p:sp>
        <p:nvSpPr>
          <p:cNvPr id="5" name="Rectangle 2"/>
          <p:cNvSpPr txBox="1">
            <a:spLocks noChangeArrowheads="1"/>
          </p:cNvSpPr>
          <p:nvPr/>
        </p:nvSpPr>
        <p:spPr bwMode="auto">
          <a:xfrm>
            <a:off x="899592" y="783463"/>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noProof="0" dirty="0" smtClean="0">
                <a:solidFill>
                  <a:srgbClr val="000099"/>
                </a:solidFill>
                <a:latin typeface="Times New Roman" pitchFamily="18" charset="0"/>
                <a:ea typeface="+mj-ea"/>
                <a:cs typeface="+mj-cs"/>
              </a:rPr>
              <a:t> Υλοποίηση της ρύθμισης</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412776"/>
            <a:ext cx="8136904" cy="5256584"/>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844824"/>
            <a:ext cx="7693025" cy="4824536"/>
          </a:xfrm>
        </p:spPr>
        <p:txBody>
          <a:bodyPr>
            <a:normAutofit/>
          </a:bodyPr>
          <a:lstStyle/>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Δεν </a:t>
            </a:r>
            <a:r>
              <a:rPr lang="el-GR" altLang="en-US" sz="2000" dirty="0">
                <a:latin typeface="Times New Roman" pitchFamily="18" charset="0"/>
                <a:cs typeface="Times New Roman" pitchFamily="18" charset="0"/>
              </a:rPr>
              <a:t>υπολογίζονται περαιτέρω τόκοι και προσαυξήσεις εκπρόθεσμης καταβολής. Από την ημερομηνία υπαγωγής στη ρύθμιση και κατά τη διάρκεια ισχύος αυτής δεν υπολογίζονται τα πρόστιμα του άρθρου 57 του ν.4174/2013 (ΚΦΔ) και του άρθρου 6 του </a:t>
            </a:r>
            <a:r>
              <a:rPr lang="el-GR" altLang="en-US" sz="2000" dirty="0" err="1">
                <a:latin typeface="Times New Roman" pitchFamily="18" charset="0"/>
                <a:cs typeface="Times New Roman" pitchFamily="18" charset="0"/>
              </a:rPr>
              <a:t>ν.δ</a:t>
            </a:r>
            <a:r>
              <a:rPr lang="el-GR" altLang="en-US" sz="2000" dirty="0">
                <a:latin typeface="Times New Roman" pitchFamily="18" charset="0"/>
                <a:cs typeface="Times New Roman" pitchFamily="18" charset="0"/>
              </a:rPr>
              <a:t>. 356/1974</a:t>
            </a:r>
            <a:r>
              <a:rPr lang="el-GR" altLang="en-US" sz="2000" dirty="0" smtClean="0">
                <a:latin typeface="Times New Roman" pitchFamily="18" charset="0"/>
                <a:cs typeface="Times New Roman" pitchFamily="18" charset="0"/>
              </a:rPr>
              <a:t>.</a:t>
            </a:r>
          </a:p>
          <a:p>
            <a:pPr algn="just">
              <a:spcBef>
                <a:spcPct val="0"/>
              </a:spcBef>
              <a:buClr>
                <a:schemeClr val="bg1"/>
              </a:buClr>
              <a:buFont typeface="Wingdings" pitchFamily="2" charset="2"/>
              <a:buChar char="Ø"/>
            </a:pPr>
            <a:endParaRPr lang="el-GR" altLang="en-US" sz="2000" dirty="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Χορηγείται </a:t>
            </a:r>
            <a:r>
              <a:rPr lang="el-GR" altLang="en-US" sz="2000" dirty="0">
                <a:latin typeface="Times New Roman" pitchFamily="18" charset="0"/>
                <a:cs typeface="Times New Roman" pitchFamily="18" charset="0"/>
              </a:rPr>
              <a:t>στον οφειλέτη αποδεικτικό ενημερότητας σύμφωνα με τις διατάξεις του άρθρου 12 του ν. 4174/2013 (ΚΦΔ) και των κατ' εξουσιοδότηση αυτού </a:t>
            </a:r>
            <a:r>
              <a:rPr lang="el-GR" altLang="en-US" sz="2000" dirty="0" err="1">
                <a:latin typeface="Times New Roman" pitchFamily="18" charset="0"/>
                <a:cs typeface="Times New Roman" pitchFamily="18" charset="0"/>
              </a:rPr>
              <a:t>εκδοθεισών</a:t>
            </a:r>
            <a:r>
              <a:rPr lang="el-GR" altLang="en-US" sz="2000" dirty="0">
                <a:latin typeface="Times New Roman" pitchFamily="18" charset="0"/>
                <a:cs typeface="Times New Roman" pitchFamily="18" charset="0"/>
              </a:rPr>
              <a:t> αποφάσεων, όπως εκάστοτε ισχύουν</a:t>
            </a:r>
            <a:r>
              <a:rPr lang="el-GR" altLang="en-US" sz="2000" dirty="0" smtClean="0">
                <a:latin typeface="Times New Roman" pitchFamily="18" charset="0"/>
                <a:cs typeface="Times New Roman" pitchFamily="18" charset="0"/>
              </a:rPr>
              <a:t>.</a:t>
            </a:r>
          </a:p>
          <a:p>
            <a:pPr algn="just">
              <a:spcBef>
                <a:spcPct val="0"/>
              </a:spcBef>
              <a:buClr>
                <a:schemeClr val="bg1"/>
              </a:buClr>
              <a:buFont typeface="Wingdings" pitchFamily="2" charset="2"/>
              <a:buChar char="Ø"/>
            </a:pPr>
            <a:endParaRPr lang="el-GR" altLang="en-US" sz="2000" dirty="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Αναστέλλεται </a:t>
            </a:r>
            <a:r>
              <a:rPr lang="el-GR" altLang="en-US" sz="2000" dirty="0">
                <a:latin typeface="Times New Roman" pitchFamily="18" charset="0"/>
                <a:cs typeface="Times New Roman" pitchFamily="18" charset="0"/>
              </a:rPr>
              <a:t>η ποινική δίωξη για το αδίκημα </a:t>
            </a:r>
            <a:r>
              <a:rPr lang="el-GR" altLang="en-US" sz="2000" dirty="0" smtClean="0">
                <a:latin typeface="Times New Roman" pitchFamily="18" charset="0"/>
                <a:cs typeface="Times New Roman" pitchFamily="18" charset="0"/>
              </a:rPr>
              <a:t>του άρθρου </a:t>
            </a:r>
            <a:r>
              <a:rPr lang="el-GR" altLang="en-US" sz="2000" dirty="0">
                <a:latin typeface="Times New Roman" pitchFamily="18" charset="0"/>
                <a:cs typeface="Times New Roman" pitchFamily="18" charset="0"/>
              </a:rPr>
              <a:t>25 του ν. 1882/1990 (Α΄43) και αναβάλλεται </a:t>
            </a:r>
            <a:r>
              <a:rPr lang="el-GR" altLang="en-US" sz="2000" dirty="0" smtClean="0">
                <a:latin typeface="Times New Roman" pitchFamily="18" charset="0"/>
                <a:cs typeface="Times New Roman" pitchFamily="18" charset="0"/>
              </a:rPr>
              <a:t>η εκτέλεση </a:t>
            </a:r>
            <a:r>
              <a:rPr lang="el-GR" altLang="en-US" sz="2000" dirty="0">
                <a:latin typeface="Times New Roman" pitchFamily="18" charset="0"/>
                <a:cs typeface="Times New Roman" pitchFamily="18" charset="0"/>
              </a:rPr>
              <a:t>της ποινής που επιβλήθηκε σύμφωνα με το </a:t>
            </a:r>
            <a:r>
              <a:rPr lang="el-GR" altLang="en-US" sz="2000" dirty="0" smtClean="0">
                <a:latin typeface="Times New Roman" pitchFamily="18" charset="0"/>
                <a:cs typeface="Times New Roman" pitchFamily="18" charset="0"/>
              </a:rPr>
              <a:t>άρθρο </a:t>
            </a:r>
            <a:r>
              <a:rPr lang="el-GR" altLang="en-US" sz="2000" dirty="0">
                <a:latin typeface="Times New Roman" pitchFamily="18" charset="0"/>
                <a:cs typeface="Times New Roman" pitchFamily="18" charset="0"/>
              </a:rPr>
              <a:t>αυτό ή, εφόσον άρχισε, η εκτέλεση της διακόπτεται.</a:t>
            </a:r>
          </a:p>
        </p:txBody>
      </p:sp>
      <p:sp>
        <p:nvSpPr>
          <p:cNvPr id="4" name="Slide Number Placeholder 3"/>
          <p:cNvSpPr>
            <a:spLocks noGrp="1"/>
          </p:cNvSpPr>
          <p:nvPr>
            <p:ph type="sldNum" sz="quarter" idx="12"/>
          </p:nvPr>
        </p:nvSpPr>
        <p:spPr/>
        <p:txBody>
          <a:bodyPr/>
          <a:lstStyle/>
          <a:p>
            <a:fld id="{5F5E4264-AB2C-4F8D-B722-011EE3B28134}" type="slidenum">
              <a:rPr lang="el-GR" smtClean="0"/>
              <a:pPr/>
              <a:t>29</a:t>
            </a:fld>
            <a:endParaRPr lang="el-GR" dirty="0"/>
          </a:p>
        </p:txBody>
      </p:sp>
      <p:sp>
        <p:nvSpPr>
          <p:cNvPr id="5" name="Rectangle 2"/>
          <p:cNvSpPr txBox="1">
            <a:spLocks noChangeArrowheads="1"/>
          </p:cNvSpPr>
          <p:nvPr/>
        </p:nvSpPr>
        <p:spPr bwMode="auto">
          <a:xfrm>
            <a:off x="899592" y="783463"/>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smtClean="0">
                <a:solidFill>
                  <a:srgbClr val="000099"/>
                </a:solidFill>
                <a:latin typeface="Times New Roman" pitchFamily="18" charset="0"/>
                <a:ea typeface="+mj-ea"/>
                <a:cs typeface="+mj-cs"/>
              </a:rPr>
              <a:t>Ευεργετήματα ρύθμισης και </a:t>
            </a:r>
            <a:r>
              <a:rPr lang="el-GR" sz="2000" b="1" dirty="0" smtClean="0">
                <a:solidFill>
                  <a:srgbClr val="000099"/>
                </a:solidFill>
                <a:latin typeface="Times New Roman" pitchFamily="18" charset="0"/>
              </a:rPr>
              <a:t>Δικαιώματα </a:t>
            </a:r>
            <a:r>
              <a:rPr lang="el-GR" sz="2000" b="1" dirty="0">
                <a:solidFill>
                  <a:srgbClr val="000099"/>
                </a:solidFill>
                <a:latin typeface="Times New Roman" pitchFamily="18" charset="0"/>
              </a:rPr>
              <a:t>του Δημοσίου</a:t>
            </a:r>
            <a:endParaRPr lang="en-GB" sz="2000" b="1" dirty="0">
              <a:solidFill>
                <a:srgbClr val="000099"/>
              </a:solidFill>
              <a:latin typeface="Times New Roman" pitchFamily="18" charset="0"/>
            </a:endParaRPr>
          </a:p>
          <a:p>
            <a:pPr algn="ctr">
              <a:lnSpc>
                <a:spcPct val="90000"/>
              </a:lnSpc>
              <a:defRPr/>
            </a:pPr>
            <a:endParaRPr lang="el-GR" altLang="en-US" sz="2000" b="1" dirty="0">
              <a:solidFill>
                <a:srgbClr val="000099"/>
              </a:solidFill>
              <a:latin typeface="Times New Roman" pitchFamily="18" charset="0"/>
              <a:ea typeface="+mj-ea"/>
              <a:cs typeface="+mj-cs"/>
            </a:endParaRPr>
          </a:p>
          <a:p>
            <a:pPr lvl="0" algn="ctr">
              <a:lnSpc>
                <a:spcPct val="90000"/>
              </a:lnSpc>
              <a:defRPr/>
            </a:pP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764704"/>
            <a:ext cx="7924800" cy="864096"/>
          </a:xfrm>
        </p:spPr>
        <p:txBody>
          <a:bodyPr>
            <a:normAutofit/>
          </a:bodyPr>
          <a:lstStyle/>
          <a:p>
            <a:r>
              <a:rPr lang="el-GR" sz="3000" dirty="0" smtClean="0">
                <a:latin typeface="Times New Roman" pitchFamily="18" charset="0"/>
                <a:cs typeface="Times New Roman" pitchFamily="18" charset="0"/>
              </a:rPr>
              <a:t>Παροχή υποστήριξης στους χρήστες</a:t>
            </a:r>
            <a:endParaRPr lang="el-GR" sz="3000" dirty="0">
              <a:latin typeface="Times New Roman" pitchFamily="18" charset="0"/>
              <a:cs typeface="Times New Roman" pitchFamily="18" charset="0"/>
            </a:endParaRPr>
          </a:p>
        </p:txBody>
      </p:sp>
      <p:sp>
        <p:nvSpPr>
          <p:cNvPr id="3" name="2 - Θέση περιεχομένου"/>
          <p:cNvSpPr>
            <a:spLocks noGrp="1"/>
          </p:cNvSpPr>
          <p:nvPr>
            <p:ph sz="quarter" idx="1"/>
          </p:nvPr>
        </p:nvSpPr>
        <p:spPr/>
        <p:txBody>
          <a:bodyPr>
            <a:normAutofit/>
          </a:bodyPr>
          <a:lstStyle/>
          <a:p>
            <a:pPr>
              <a:lnSpc>
                <a:spcPct val="150000"/>
              </a:lnSpc>
            </a:pPr>
            <a:r>
              <a:rPr lang="el-GR" sz="1700" u="sng" dirty="0" smtClean="0">
                <a:latin typeface="Times New Roman" pitchFamily="18" charset="0"/>
                <a:cs typeface="Times New Roman" pitchFamily="18" charset="0"/>
              </a:rPr>
              <a:t>Ανάρτηση ενημερωτικού υλικού στην ιστοσελίδα της ΕΓΔΙΧ</a:t>
            </a:r>
            <a:r>
              <a:rPr lang="en-US" sz="1700" u="sng" dirty="0" smtClean="0">
                <a:latin typeface="Times New Roman" pitchFamily="18" charset="0"/>
                <a:cs typeface="Times New Roman" pitchFamily="18" charset="0"/>
              </a:rPr>
              <a:t>    </a:t>
            </a:r>
          </a:p>
          <a:p>
            <a:pPr>
              <a:buNone/>
            </a:pPr>
            <a:r>
              <a:rPr lang="en-US" sz="1700" b="1" dirty="0" smtClean="0">
                <a:latin typeface="Times New Roman" pitchFamily="18" charset="0"/>
                <a:cs typeface="Times New Roman" pitchFamily="18" charset="0"/>
              </a:rPr>
              <a:t>			www.keyd.gov.gr</a:t>
            </a:r>
            <a:endParaRPr lang="el-GR" sz="1700" b="1" dirty="0" smtClean="0">
              <a:latin typeface="Times New Roman" pitchFamily="18" charset="0"/>
              <a:cs typeface="Times New Roman" pitchFamily="18" charset="0"/>
            </a:endParaRPr>
          </a:p>
          <a:p>
            <a:pPr lvl="1"/>
            <a:r>
              <a:rPr lang="el-GR" sz="1700" dirty="0" smtClean="0">
                <a:latin typeface="Times New Roman" pitchFamily="18" charset="0"/>
                <a:cs typeface="Times New Roman" pitchFamily="18" charset="0"/>
              </a:rPr>
              <a:t>Νομικό πλαίσιο (πρωτογενές, δευτερογενές, εγκύκλιοι)</a:t>
            </a:r>
          </a:p>
          <a:p>
            <a:pPr lvl="1"/>
            <a:r>
              <a:rPr lang="el-GR" sz="1700" dirty="0" smtClean="0">
                <a:latin typeface="Times New Roman" pitchFamily="18" charset="0"/>
                <a:cs typeface="Times New Roman" pitchFamily="18" charset="0"/>
              </a:rPr>
              <a:t>Συχνές ερωτήσεις – απαντήσεις (</a:t>
            </a:r>
            <a:r>
              <a:rPr lang="en-US" sz="1700" dirty="0" smtClean="0">
                <a:latin typeface="Times New Roman" pitchFamily="18" charset="0"/>
                <a:cs typeface="Times New Roman" pitchFamily="18" charset="0"/>
              </a:rPr>
              <a:t>FAQ</a:t>
            </a:r>
            <a:r>
              <a:rPr lang="el-GR" sz="1700" dirty="0" smtClean="0">
                <a:latin typeface="Times New Roman" pitchFamily="18" charset="0"/>
                <a:cs typeface="Times New Roman" pitchFamily="18" charset="0"/>
              </a:rPr>
              <a:t>)</a:t>
            </a:r>
          </a:p>
          <a:p>
            <a:pPr lvl="1"/>
            <a:r>
              <a:rPr lang="el-GR" sz="1700" dirty="0" smtClean="0">
                <a:latin typeface="Times New Roman" pitchFamily="18" charset="0"/>
                <a:cs typeface="Times New Roman" pitchFamily="18" charset="0"/>
              </a:rPr>
              <a:t>Υποδείγματα επισυναπτόμενων αρχείων με οδηγίες συμπλήρωσης </a:t>
            </a:r>
          </a:p>
          <a:p>
            <a:pPr lvl="1"/>
            <a:r>
              <a:rPr lang="el-GR" sz="1700" dirty="0" smtClean="0">
                <a:latin typeface="Times New Roman" pitchFamily="18" charset="0"/>
                <a:cs typeface="Times New Roman" pitchFamily="18" charset="0"/>
              </a:rPr>
              <a:t>Οδηγίες υποβολής επισυναπτόμενων αρχείων</a:t>
            </a:r>
          </a:p>
          <a:p>
            <a:pPr lvl="1"/>
            <a:r>
              <a:rPr lang="el-GR" sz="1700" dirty="0" smtClean="0">
                <a:latin typeface="Times New Roman" pitchFamily="18" charset="0"/>
                <a:cs typeface="Times New Roman" pitchFamily="18" charset="0"/>
              </a:rPr>
              <a:t>Οδηγός χρήσης της ηλεκτρονικής εφαρμογής (συνοπτικός και αναλυτικός</a:t>
            </a:r>
            <a:r>
              <a:rPr lang="en-US" sz="1700" dirty="0" smtClean="0">
                <a:latin typeface="Times New Roman" pitchFamily="18" charset="0"/>
                <a:cs typeface="Times New Roman" pitchFamily="18" charset="0"/>
              </a:rPr>
              <a:t>)</a:t>
            </a:r>
          </a:p>
          <a:p>
            <a:pPr lvl="1">
              <a:buNone/>
            </a:pPr>
            <a:endParaRPr lang="el-GR" sz="1700" dirty="0" smtClean="0">
              <a:latin typeface="Times New Roman" pitchFamily="18" charset="0"/>
              <a:cs typeface="Times New Roman" pitchFamily="18" charset="0"/>
            </a:endParaRPr>
          </a:p>
          <a:p>
            <a:r>
              <a:rPr lang="el-GR" sz="1700" u="sng" dirty="0" smtClean="0">
                <a:latin typeface="Times New Roman" pitchFamily="18" charset="0"/>
                <a:cs typeface="Times New Roman" pitchFamily="18" charset="0"/>
              </a:rPr>
              <a:t>Ηλεκτρονική διαδικασία υποστήριξης των χρηστών</a:t>
            </a:r>
          </a:p>
          <a:p>
            <a:pPr lvl="1"/>
            <a:r>
              <a:rPr lang="en-US" sz="1700" b="1" dirty="0" smtClean="0">
                <a:latin typeface="Times New Roman" pitchFamily="18" charset="0"/>
                <a:cs typeface="Times New Roman" pitchFamily="18" charset="0"/>
              </a:rPr>
              <a:t>ocw-info@keyd.gov.gr</a:t>
            </a:r>
            <a:endParaRPr lang="el-GR" sz="1700" b="1" dirty="0" smtClean="0">
              <a:latin typeface="Times New Roman" pitchFamily="18" charset="0"/>
              <a:cs typeface="Times New Roman" pitchFamily="18" charset="0"/>
            </a:endParaRPr>
          </a:p>
          <a:p>
            <a:endParaRPr lang="el-GR" sz="2200" dirty="0" smtClean="0"/>
          </a:p>
          <a:p>
            <a:endParaRPr lang="el-GR" sz="2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412776"/>
            <a:ext cx="8136904" cy="5256584"/>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844824"/>
            <a:ext cx="7693025" cy="4824536"/>
          </a:xfrm>
        </p:spPr>
        <p:txBody>
          <a:bodyPr>
            <a:normAutofit/>
          </a:bodyPr>
          <a:lstStyle/>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Αναστέλλεται </a:t>
            </a:r>
            <a:r>
              <a:rPr lang="el-GR" altLang="en-US" sz="2000" dirty="0">
                <a:latin typeface="Times New Roman" pitchFamily="18" charset="0"/>
                <a:cs typeface="Times New Roman" pitchFamily="18" charset="0"/>
              </a:rPr>
              <a:t>η λήψη αναγκαστικών μέτρων και η συνέχιση της διαδικασίας της αναγκαστικής εκτέλεσης επί κινητών και ακινήτων του οφειλέτη.</a:t>
            </a:r>
          </a:p>
          <a:p>
            <a:pPr>
              <a:buNone/>
            </a:pPr>
            <a:endParaRPr lang="el-GR" altLang="en-US" sz="2000" dirty="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Αναστέλλεται </a:t>
            </a:r>
            <a:r>
              <a:rPr lang="el-GR" altLang="en-US" sz="2000" dirty="0">
                <a:latin typeface="Times New Roman" pitchFamily="18" charset="0"/>
                <a:cs typeface="Times New Roman" pitchFamily="18" charset="0"/>
              </a:rPr>
              <a:t>η ποινική δίωξη για το αδίκημα </a:t>
            </a:r>
            <a:r>
              <a:rPr lang="el-GR" altLang="en-US" sz="2000" dirty="0" smtClean="0">
                <a:latin typeface="Times New Roman" pitchFamily="18" charset="0"/>
                <a:cs typeface="Times New Roman" pitchFamily="18" charset="0"/>
              </a:rPr>
              <a:t>του άρθρου </a:t>
            </a:r>
            <a:r>
              <a:rPr lang="el-GR" altLang="en-US" sz="2000" dirty="0">
                <a:latin typeface="Times New Roman" pitchFamily="18" charset="0"/>
                <a:cs typeface="Times New Roman" pitchFamily="18" charset="0"/>
              </a:rPr>
              <a:t>25 του ν. 1882/1990 (Α΄43) και αναβάλλεται </a:t>
            </a:r>
            <a:r>
              <a:rPr lang="el-GR" altLang="en-US" sz="2000" dirty="0" smtClean="0">
                <a:latin typeface="Times New Roman" pitchFamily="18" charset="0"/>
                <a:cs typeface="Times New Roman" pitchFamily="18" charset="0"/>
              </a:rPr>
              <a:t>η εκτέλεση </a:t>
            </a:r>
            <a:r>
              <a:rPr lang="el-GR" altLang="en-US" sz="2000" dirty="0">
                <a:latin typeface="Times New Roman" pitchFamily="18" charset="0"/>
                <a:cs typeface="Times New Roman" pitchFamily="18" charset="0"/>
              </a:rPr>
              <a:t>της ποινής που επιβλήθηκε σύμφωνα με το </a:t>
            </a:r>
            <a:r>
              <a:rPr lang="el-GR" altLang="en-US" sz="2000" dirty="0" smtClean="0">
                <a:latin typeface="Times New Roman" pitchFamily="18" charset="0"/>
                <a:cs typeface="Times New Roman" pitchFamily="18" charset="0"/>
              </a:rPr>
              <a:t>άρθρο </a:t>
            </a:r>
            <a:r>
              <a:rPr lang="el-GR" altLang="en-US" sz="2000" dirty="0">
                <a:latin typeface="Times New Roman" pitchFamily="18" charset="0"/>
                <a:cs typeface="Times New Roman" pitchFamily="18" charset="0"/>
              </a:rPr>
              <a:t>αυτό ή, εφόσον άρχισε, η εκτέλεση της διακόπτεται</a:t>
            </a:r>
            <a:r>
              <a:rPr lang="el-GR" altLang="en-US" sz="2000" dirty="0" smtClean="0">
                <a:latin typeface="Times New Roman" pitchFamily="18" charset="0"/>
                <a:cs typeface="Times New Roman" pitchFamily="18" charset="0"/>
              </a:rPr>
              <a:t>. Η </a:t>
            </a:r>
            <a:r>
              <a:rPr lang="el-GR" altLang="en-US" sz="2000" dirty="0">
                <a:latin typeface="Times New Roman" pitchFamily="18" charset="0"/>
                <a:cs typeface="Times New Roman" pitchFamily="18" charset="0"/>
              </a:rPr>
              <a:t>αναστολή αυτή δεν ισχύει για ληξιπρόθεσμες δόσεις της ρύθμισης καθώς και για κατασχέσεις που έχουν επιβληθεί έως την υπαγωγή της ρύθμισης στα χέρια </a:t>
            </a:r>
            <a:r>
              <a:rPr lang="el-GR" altLang="en-US" sz="2000" dirty="0" smtClean="0">
                <a:latin typeface="Times New Roman" pitchFamily="18" charset="0"/>
                <a:cs typeface="Times New Roman" pitchFamily="18" charset="0"/>
              </a:rPr>
              <a:t>τρίτων.</a:t>
            </a:r>
            <a:endParaRPr lang="el-GR" alt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30</a:t>
            </a:fld>
            <a:endParaRPr lang="el-GR" dirty="0"/>
          </a:p>
        </p:txBody>
      </p:sp>
      <p:sp>
        <p:nvSpPr>
          <p:cNvPr id="5" name="Rectangle 2"/>
          <p:cNvSpPr txBox="1">
            <a:spLocks noChangeArrowheads="1"/>
          </p:cNvSpPr>
          <p:nvPr/>
        </p:nvSpPr>
        <p:spPr bwMode="auto">
          <a:xfrm>
            <a:off x="899592" y="783463"/>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a:solidFill>
                  <a:srgbClr val="000099"/>
                </a:solidFill>
                <a:latin typeface="Times New Roman" pitchFamily="18" charset="0"/>
              </a:rPr>
              <a:t>Ευεργετήματα ρύθμισης και Δικαιώματα του Δημοσίου</a:t>
            </a:r>
            <a:endParaRPr lang="en-GB" sz="2000" b="1" dirty="0">
              <a:solidFill>
                <a:srgbClr val="000099"/>
              </a:solidFill>
              <a:latin typeface="Times New Roman" pitchFamily="18" charset="0"/>
            </a:endParaRPr>
          </a:p>
          <a:p>
            <a:pPr lvl="0" algn="ctr">
              <a:lnSpc>
                <a:spcPct val="90000"/>
              </a:lnSpc>
              <a:defRPr/>
            </a:pP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412776"/>
            <a:ext cx="8136904" cy="5256584"/>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844824"/>
            <a:ext cx="7693025" cy="4824536"/>
          </a:xfrm>
        </p:spPr>
        <p:txBody>
          <a:bodyPr>
            <a:normAutofit fontScale="92500" lnSpcReduction="20000"/>
          </a:bodyPr>
          <a:lstStyle/>
          <a:p>
            <a:pPr>
              <a:buNone/>
            </a:pPr>
            <a:r>
              <a:rPr lang="el-GR" altLang="en-US" sz="2100" dirty="0" smtClean="0">
                <a:latin typeface="Times New Roman" pitchFamily="18" charset="0"/>
                <a:cs typeface="Times New Roman" pitchFamily="18" charset="0"/>
              </a:rPr>
              <a:t>      </a:t>
            </a:r>
            <a:r>
              <a:rPr lang="el-GR" altLang="en-US" sz="2200" dirty="0" smtClean="0">
                <a:latin typeface="Times New Roman" pitchFamily="18" charset="0"/>
                <a:cs typeface="Times New Roman" pitchFamily="18" charset="0"/>
              </a:rPr>
              <a:t>Το Δημόσιο διατηρεί το δικαίωμα και μετά την υπαγωγή στη ρύθμιση:</a:t>
            </a:r>
            <a:endParaRPr lang="el-GR" altLang="en-US" sz="2200" dirty="0">
              <a:latin typeface="Times New Roman" pitchFamily="18" charset="0"/>
              <a:cs typeface="Times New Roman" pitchFamily="18" charset="0"/>
            </a:endParaRPr>
          </a:p>
          <a:p>
            <a:pPr algn="just">
              <a:spcBef>
                <a:spcPct val="0"/>
              </a:spcBef>
              <a:buClr>
                <a:schemeClr val="bg1"/>
              </a:buClr>
              <a:buFont typeface="Wingdings" pitchFamily="2" charset="2"/>
              <a:buChar char="Ø"/>
            </a:pPr>
            <a:endParaRPr lang="el-GR" altLang="en-US" sz="2200" dirty="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200" dirty="0" smtClean="0">
                <a:latin typeface="Times New Roman" pitchFamily="18" charset="0"/>
                <a:cs typeface="Times New Roman" pitchFamily="18" charset="0"/>
              </a:rPr>
              <a:t>Να προβαίνει </a:t>
            </a:r>
            <a:r>
              <a:rPr lang="el-GR" altLang="en-US" sz="2200" dirty="0">
                <a:latin typeface="Times New Roman" pitchFamily="18" charset="0"/>
                <a:cs typeface="Times New Roman" pitchFamily="18" charset="0"/>
              </a:rPr>
              <a:t>σε συμψηφισμό των χρηματικών απαιτήσεων του οφειλέτη κατά του Δημοσίου και μέχρι του ύψους των οφειλών του κατά τις διατάξεις περί συμψηφισμού του άρθρου 83 του </a:t>
            </a:r>
            <a:r>
              <a:rPr lang="el-GR" altLang="en-US" sz="2200" dirty="0" err="1">
                <a:latin typeface="Times New Roman" pitchFamily="18" charset="0"/>
                <a:cs typeface="Times New Roman" pitchFamily="18" charset="0"/>
              </a:rPr>
              <a:t>ν.δ</a:t>
            </a:r>
            <a:r>
              <a:rPr lang="el-GR" altLang="en-US" sz="2200" dirty="0">
                <a:latin typeface="Times New Roman" pitchFamily="18" charset="0"/>
                <a:cs typeface="Times New Roman" pitchFamily="18" charset="0"/>
              </a:rPr>
              <a:t>. 356/1974 και του άρθρου 48 του Κ.Φ.Δ. και των οριζόμενων στο ν. 4254/2014 (ΦΕΚ Α΄ 85), όπως ισχύουν.     </a:t>
            </a:r>
            <a:endParaRPr lang="el-GR" altLang="en-US" sz="2200" dirty="0" smtClean="0">
              <a:latin typeface="Times New Roman" pitchFamily="18" charset="0"/>
              <a:cs typeface="Times New Roman" pitchFamily="18" charset="0"/>
            </a:endParaRPr>
          </a:p>
          <a:p>
            <a:pPr algn="just">
              <a:spcBef>
                <a:spcPct val="0"/>
              </a:spcBef>
              <a:buClr>
                <a:schemeClr val="bg1"/>
              </a:buClr>
              <a:buFont typeface="Wingdings" pitchFamily="2" charset="2"/>
              <a:buChar char="Ø"/>
            </a:pPr>
            <a:endParaRPr lang="el-GR" altLang="en-US" sz="2200" dirty="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200" dirty="0" smtClean="0">
                <a:latin typeface="Times New Roman" pitchFamily="18" charset="0"/>
                <a:cs typeface="Times New Roman" pitchFamily="18" charset="0"/>
              </a:rPr>
              <a:t>Να εγγράφει </a:t>
            </a:r>
            <a:r>
              <a:rPr lang="el-GR" altLang="en-US" sz="2200" dirty="0">
                <a:latin typeface="Times New Roman" pitchFamily="18" charset="0"/>
                <a:cs typeface="Times New Roman" pitchFamily="18" charset="0"/>
              </a:rPr>
              <a:t>υποθήκες σε περιουσιακά στοιχεία του οφειλέτη και </a:t>
            </a:r>
            <a:r>
              <a:rPr lang="el-GR" altLang="en-US" sz="2200" dirty="0" err="1">
                <a:latin typeface="Times New Roman" pitchFamily="18" charset="0"/>
                <a:cs typeface="Times New Roman" pitchFamily="18" charset="0"/>
              </a:rPr>
              <a:t>συνοφειλετών</a:t>
            </a:r>
            <a:r>
              <a:rPr lang="el-GR" altLang="en-US" sz="2200" dirty="0">
                <a:latin typeface="Times New Roman" pitchFamily="18" charset="0"/>
                <a:cs typeface="Times New Roman" pitchFamily="18" charset="0"/>
              </a:rPr>
              <a:t>, εφόσον η </a:t>
            </a:r>
            <a:r>
              <a:rPr lang="el-GR" altLang="en-US" sz="2200" dirty="0" smtClean="0">
                <a:latin typeface="Times New Roman" pitchFamily="18" charset="0"/>
                <a:cs typeface="Times New Roman" pitchFamily="18" charset="0"/>
              </a:rPr>
              <a:t>οφειλή </a:t>
            </a:r>
            <a:r>
              <a:rPr lang="el-GR" altLang="en-US" sz="2200" dirty="0">
                <a:latin typeface="Times New Roman" pitchFamily="18" charset="0"/>
                <a:cs typeface="Times New Roman" pitchFamily="18" charset="0"/>
              </a:rPr>
              <a:t>δεν είναι ασφαλισμένη</a:t>
            </a:r>
            <a:r>
              <a:rPr lang="el-GR" altLang="en-US" sz="2200" dirty="0" smtClean="0">
                <a:latin typeface="Times New Roman" pitchFamily="18" charset="0"/>
                <a:cs typeface="Times New Roman" pitchFamily="18" charset="0"/>
              </a:rPr>
              <a:t>.</a:t>
            </a:r>
          </a:p>
          <a:p>
            <a:pPr algn="just">
              <a:spcBef>
                <a:spcPct val="0"/>
              </a:spcBef>
              <a:buClr>
                <a:schemeClr val="bg1"/>
              </a:buClr>
              <a:buFont typeface="Wingdings" pitchFamily="2" charset="2"/>
              <a:buChar char="Ø"/>
            </a:pPr>
            <a:endParaRPr lang="el-GR" altLang="en-US" sz="2200" dirty="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200" dirty="0">
                <a:latin typeface="Times New Roman" pitchFamily="18" charset="0"/>
                <a:cs typeface="Times New Roman" pitchFamily="18" charset="0"/>
              </a:rPr>
              <a:t>Να προβαίνει σε ελέγχους ακρίβειας των στοιχείων που δήλωσε ο οφειλέτης έως και ένα έτος μετά την αποπληρωμή και σε περίπτωση διαπίστωσης σημαντικών αποκλίσεων από τα πραγματικά, να προβαίνει μονομερώς σε έκπτωση του από τη ρύθμιση και αναβίωση των οφειλών σύμφωνα με τα στοιχεία της αρχικής βεβαίωσης μαζί με τους αναλογούντες τόκους και προσαυξήσεις εκπρόθεσμης καταβολής.</a:t>
            </a:r>
          </a:p>
        </p:txBody>
      </p:sp>
      <p:sp>
        <p:nvSpPr>
          <p:cNvPr id="4" name="Slide Number Placeholder 3"/>
          <p:cNvSpPr>
            <a:spLocks noGrp="1"/>
          </p:cNvSpPr>
          <p:nvPr>
            <p:ph type="sldNum" sz="quarter" idx="12"/>
          </p:nvPr>
        </p:nvSpPr>
        <p:spPr/>
        <p:txBody>
          <a:bodyPr/>
          <a:lstStyle/>
          <a:p>
            <a:fld id="{5F5E4264-AB2C-4F8D-B722-011EE3B28134}" type="slidenum">
              <a:rPr lang="el-GR" smtClean="0"/>
              <a:pPr/>
              <a:t>31</a:t>
            </a:fld>
            <a:endParaRPr lang="el-GR" dirty="0"/>
          </a:p>
        </p:txBody>
      </p:sp>
      <p:sp>
        <p:nvSpPr>
          <p:cNvPr id="5" name="Rectangle 2"/>
          <p:cNvSpPr txBox="1">
            <a:spLocks noChangeArrowheads="1"/>
          </p:cNvSpPr>
          <p:nvPr/>
        </p:nvSpPr>
        <p:spPr bwMode="auto">
          <a:xfrm>
            <a:off x="899592" y="783463"/>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a:solidFill>
                  <a:srgbClr val="000099"/>
                </a:solidFill>
                <a:latin typeface="Times New Roman" pitchFamily="18" charset="0"/>
              </a:rPr>
              <a:t>Ευεργετήματα ρύθμισης και Δικαιώματα του Δημοσίου</a:t>
            </a:r>
            <a:endParaRPr lang="en-GB" sz="2000" b="1" dirty="0">
              <a:solidFill>
                <a:srgbClr val="000099"/>
              </a:solidFill>
              <a:latin typeface="Times New Roman" pitchFamily="18" charset="0"/>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412776"/>
            <a:ext cx="8136904" cy="5256584"/>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844824"/>
            <a:ext cx="7693025" cy="4824536"/>
          </a:xfrm>
        </p:spPr>
        <p:txBody>
          <a:bodyPr>
            <a:normAutofit/>
          </a:bodyPr>
          <a:lstStyle/>
          <a:p>
            <a:pPr algn="just">
              <a:spcBef>
                <a:spcPct val="0"/>
              </a:spcBef>
              <a:buClr>
                <a:schemeClr val="bg1"/>
              </a:buClr>
              <a:buFont typeface="Wingdings" pitchFamily="2" charset="2"/>
              <a:buChar char="Ø"/>
            </a:pPr>
            <a:r>
              <a:rPr lang="el-GR" altLang="en-US" sz="2000" dirty="0">
                <a:latin typeface="Times New Roman" pitchFamily="18" charset="0"/>
                <a:cs typeface="Times New Roman" pitchFamily="18" charset="0"/>
              </a:rPr>
              <a:t>Με την υπαγωγή στη ρύθμιση αναστέλλεται η παραγραφή των ρυθμιζόμενων οφειλών καθ' όλη τη διάρκεια ισχύος αυτής και δεν συμπληρώνεται πριν από την πάροδο έτους από τη λήξη της αναστολής.</a:t>
            </a:r>
          </a:p>
          <a:p>
            <a:pPr>
              <a:buNone/>
            </a:pPr>
            <a:endParaRPr lang="el-GR" alt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32</a:t>
            </a:fld>
            <a:endParaRPr lang="el-GR" dirty="0"/>
          </a:p>
        </p:txBody>
      </p:sp>
      <p:sp>
        <p:nvSpPr>
          <p:cNvPr id="5" name="Rectangle 2"/>
          <p:cNvSpPr txBox="1">
            <a:spLocks noChangeArrowheads="1"/>
          </p:cNvSpPr>
          <p:nvPr/>
        </p:nvSpPr>
        <p:spPr bwMode="auto">
          <a:xfrm>
            <a:off x="899592" y="783463"/>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a:solidFill>
                  <a:srgbClr val="000099"/>
                </a:solidFill>
                <a:latin typeface="Times New Roman" pitchFamily="18" charset="0"/>
              </a:rPr>
              <a:t>Ευεργετήματα ρύθμισης και Δικαιώματα του Δημοσίου</a:t>
            </a:r>
            <a:endParaRPr lang="en-GB" sz="2000" b="1" dirty="0">
              <a:solidFill>
                <a:srgbClr val="000099"/>
              </a:solidFill>
              <a:latin typeface="Times New Roman" pitchFamily="18" charset="0"/>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412776"/>
            <a:ext cx="8136904" cy="5256584"/>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628800"/>
            <a:ext cx="7693025" cy="5040560"/>
          </a:xfrm>
        </p:spPr>
        <p:txBody>
          <a:bodyPr>
            <a:normAutofit lnSpcReduction="10000"/>
          </a:bodyPr>
          <a:lstStyle/>
          <a:p>
            <a:pPr algn="just">
              <a:buNone/>
            </a:pPr>
            <a:r>
              <a:rPr lang="el-GR" sz="2000" dirty="0" smtClean="0"/>
              <a:t>      </a:t>
            </a:r>
            <a:r>
              <a:rPr lang="el-GR" altLang="en-US" sz="2000" dirty="0">
                <a:latin typeface="Times New Roman" pitchFamily="18" charset="0"/>
                <a:cs typeface="Times New Roman" pitchFamily="18" charset="0"/>
              </a:rPr>
              <a:t>Η ρύθμιση απόλλυται, με συνέπεια να καθίσταται αμέσως ληξιπρόθεσμο και απαιτητό το σύνολο της οφειλής που παραμένει ανεξόφλητο σύμφωνα με τα στοιχεία της αρχικής βεβαίωσης μαζί με τους αναλογούντες τόκους και προσαυξήσεις εκπρόθεσμης καταβολής, στις εξής περιπτώσεις:</a:t>
            </a: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μη καταβολής δόσεων ή μερικής καταβολής δόσεων, έως τη συμπλήρωση του ποσού που αντιστοιχεί σε τρεις (3) δόσεις,</a:t>
            </a:r>
          </a:p>
          <a:p>
            <a:pPr algn="just">
              <a:spcBef>
                <a:spcPct val="0"/>
              </a:spcBef>
              <a:buClr>
                <a:schemeClr val="bg1"/>
              </a:buClr>
              <a:buFont typeface="Wingdings" pitchFamily="2" charset="2"/>
              <a:buChar char="Ø"/>
            </a:pPr>
            <a:endParaRPr lang="el-GR" altLang="en-US" sz="2000" dirty="0" smtClean="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000" dirty="0" smtClean="0">
                <a:latin typeface="Times New Roman" pitchFamily="18" charset="0"/>
                <a:cs typeface="Times New Roman" pitchFamily="18" charset="0"/>
              </a:rPr>
              <a:t>παράλειψης </a:t>
            </a:r>
            <a:r>
              <a:rPr lang="el-GR" altLang="en-US" sz="2000" dirty="0">
                <a:latin typeface="Times New Roman" pitchFamily="18" charset="0"/>
                <a:cs typeface="Times New Roman" pitchFamily="18" charset="0"/>
              </a:rPr>
              <a:t>του οφειλέτη να υποβάλει τις προβλεπόμενες δηλώσεις φορολογίας εισοδήματος και φόρου προστιθέμενης αξίας, εντός τριών (3) μηνών από </a:t>
            </a:r>
            <a:r>
              <a:rPr lang="el-GR" altLang="en-US" sz="2000" dirty="0" smtClean="0">
                <a:latin typeface="Times New Roman" pitchFamily="18" charset="0"/>
                <a:cs typeface="Times New Roman" pitchFamily="18" charset="0"/>
              </a:rPr>
              <a:t>την </a:t>
            </a:r>
            <a:r>
              <a:rPr lang="el-GR" altLang="en-US" sz="2000" dirty="0">
                <a:latin typeface="Times New Roman" pitchFamily="18" charset="0"/>
                <a:cs typeface="Times New Roman" pitchFamily="18" charset="0"/>
              </a:rPr>
              <a:t>παρέλευση της προθεσμίας υποβολής τους</a:t>
            </a:r>
            <a:r>
              <a:rPr lang="el-GR" altLang="en-US" sz="2000" dirty="0" smtClean="0">
                <a:latin typeface="Times New Roman" pitchFamily="18" charset="0"/>
                <a:cs typeface="Times New Roman" pitchFamily="18" charset="0"/>
              </a:rPr>
              <a:t>,</a:t>
            </a:r>
          </a:p>
          <a:p>
            <a:pPr algn="just">
              <a:spcBef>
                <a:spcPct val="0"/>
              </a:spcBef>
              <a:buClr>
                <a:schemeClr val="bg1"/>
              </a:buClr>
              <a:buFont typeface="Wingdings" pitchFamily="2" charset="2"/>
              <a:buChar char="Ø"/>
            </a:pPr>
            <a:endParaRPr lang="el-GR" altLang="en-US" sz="2000" dirty="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000" dirty="0">
                <a:latin typeface="Times New Roman" pitchFamily="18" charset="0"/>
                <a:cs typeface="Times New Roman" pitchFamily="18" charset="0"/>
              </a:rPr>
              <a:t>παράλειψης του οφειλέτη να εξοφλήσει ή να τακτοποιήσει με νόμιμο τρόπο, με αναστολή είσπραξης ή ρύθμιση τμηματικής καταβολής τις οφειλές του προς το Δημόσιο ή υπέρ τρίτων που εισπράττονται από την Ανεξάρτητη Αρχή Δημοσίων Εσόδων, οι οποίες βεβαιώθηκαν μετά την 31 Δεκεμβρίου </a:t>
            </a:r>
            <a:r>
              <a:rPr lang="el-GR" altLang="en-US" sz="2000" dirty="0" smtClean="0">
                <a:latin typeface="Times New Roman" pitchFamily="18" charset="0"/>
                <a:cs typeface="Times New Roman" pitchFamily="18" charset="0"/>
              </a:rPr>
              <a:t>2016.</a:t>
            </a:r>
            <a:endParaRPr lang="el-GR" alt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33</a:t>
            </a:fld>
            <a:endParaRPr lang="el-GR" dirty="0"/>
          </a:p>
        </p:txBody>
      </p:sp>
      <p:sp>
        <p:nvSpPr>
          <p:cNvPr id="5" name="Rectangle 2"/>
          <p:cNvSpPr txBox="1">
            <a:spLocks noChangeArrowheads="1"/>
          </p:cNvSpPr>
          <p:nvPr/>
        </p:nvSpPr>
        <p:spPr bwMode="auto">
          <a:xfrm>
            <a:off x="899592" y="764704"/>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smtClean="0">
                <a:solidFill>
                  <a:srgbClr val="000099"/>
                </a:solidFill>
                <a:latin typeface="Times New Roman" pitchFamily="18" charset="0"/>
                <a:ea typeface="+mj-ea"/>
                <a:cs typeface="+mj-cs"/>
              </a:rPr>
              <a:t>Απώλεια</a:t>
            </a:r>
            <a:r>
              <a:rPr lang="el-GR" dirty="0" smtClean="0"/>
              <a:t> </a:t>
            </a:r>
            <a:r>
              <a:rPr lang="el-GR" sz="2000" b="1" noProof="0" dirty="0" smtClean="0">
                <a:solidFill>
                  <a:srgbClr val="000099"/>
                </a:solidFill>
                <a:latin typeface="Times New Roman" pitchFamily="18" charset="0"/>
                <a:ea typeface="+mj-ea"/>
                <a:cs typeface="+mj-cs"/>
              </a:rPr>
              <a:t>ρύθμισης</a:t>
            </a:r>
            <a:endParaRPr kumimoji="0" lang="en-GB" sz="2000" b="1" i="0" u="none" strike="noStrike" kern="120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412776"/>
            <a:ext cx="8136904" cy="5256584"/>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844824"/>
            <a:ext cx="7693025" cy="4824536"/>
          </a:xfrm>
        </p:spPr>
        <p:txBody>
          <a:bodyPr>
            <a:normAutofit fontScale="92500" lnSpcReduction="10000"/>
          </a:bodyPr>
          <a:lstStyle/>
          <a:p>
            <a:pPr algn="just">
              <a:buNone/>
            </a:pPr>
            <a:r>
              <a:rPr lang="el-GR" altLang="en-US" sz="2200" dirty="0">
                <a:latin typeface="Times New Roman" pitchFamily="18" charset="0"/>
                <a:cs typeface="Times New Roman" pitchFamily="18" charset="0"/>
              </a:rPr>
              <a:t> </a:t>
            </a:r>
            <a:r>
              <a:rPr lang="el-GR" altLang="en-US" sz="2200" dirty="0" smtClean="0">
                <a:latin typeface="Times New Roman" pitchFamily="18" charset="0"/>
                <a:cs typeface="Times New Roman" pitchFamily="18" charset="0"/>
              </a:rPr>
              <a:t>     Σε </a:t>
            </a:r>
            <a:r>
              <a:rPr lang="el-GR" altLang="en-US" sz="2200" dirty="0">
                <a:latin typeface="Times New Roman" pitchFamily="18" charset="0"/>
                <a:cs typeface="Times New Roman" pitchFamily="18" charset="0"/>
              </a:rPr>
              <a:t>περίπτωση που την αίτηση ρύθμισης υποβάλλουν, από κοινού με τον οφειλέτη και πρόσωπα που ευθύνονται αλληλεγγύως με αυτόν για το σύνολο ή μέρος των ρυθμιζόμενων οφειλών, τα ευεργετήματα της ρύθμισης παρέχονται και στα πρόσωπα αυτά. </a:t>
            </a:r>
            <a:endParaRPr lang="el-GR" altLang="en-US" sz="2200" dirty="0" smtClean="0">
              <a:latin typeface="Times New Roman" pitchFamily="18" charset="0"/>
              <a:cs typeface="Times New Roman" pitchFamily="18" charset="0"/>
            </a:endParaRPr>
          </a:p>
          <a:p>
            <a:pPr algn="just">
              <a:buNone/>
            </a:pPr>
            <a:r>
              <a:rPr lang="el-GR" altLang="en-US" sz="2200" dirty="0">
                <a:latin typeface="Times New Roman" pitchFamily="18" charset="0"/>
                <a:cs typeface="Times New Roman" pitchFamily="18" charset="0"/>
              </a:rPr>
              <a:t> </a:t>
            </a:r>
            <a:r>
              <a:rPr lang="el-GR" altLang="en-US" sz="2200" dirty="0" smtClean="0">
                <a:latin typeface="Times New Roman" pitchFamily="18" charset="0"/>
                <a:cs typeface="Times New Roman" pitchFamily="18" charset="0"/>
              </a:rPr>
              <a:t>     Στην </a:t>
            </a:r>
            <a:r>
              <a:rPr lang="el-GR" altLang="en-US" sz="2200" dirty="0">
                <a:latin typeface="Times New Roman" pitchFamily="18" charset="0"/>
                <a:cs typeface="Times New Roman" pitchFamily="18" charset="0"/>
              </a:rPr>
              <a:t>περίπτωση αυτή για την </a:t>
            </a:r>
            <a:r>
              <a:rPr lang="el-GR" altLang="en-US" sz="2200" dirty="0" smtClean="0">
                <a:latin typeface="Times New Roman" pitchFamily="18" charset="0"/>
                <a:cs typeface="Times New Roman" pitchFamily="18" charset="0"/>
              </a:rPr>
              <a:t>αξιολόγηση:</a:t>
            </a:r>
            <a:endParaRPr lang="el-GR" altLang="en-US" sz="2200" dirty="0">
              <a:latin typeface="Times New Roman" pitchFamily="18" charset="0"/>
              <a:cs typeface="Times New Roman" pitchFamily="18" charset="0"/>
            </a:endParaRPr>
          </a:p>
          <a:p>
            <a:pPr algn="just">
              <a:buNone/>
            </a:pPr>
            <a:endParaRPr lang="el-GR" altLang="en-US" sz="2200" dirty="0" smtClean="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200" dirty="0">
                <a:latin typeface="Times New Roman" pitchFamily="18" charset="0"/>
                <a:cs typeface="Times New Roman" pitchFamily="18" charset="0"/>
              </a:rPr>
              <a:t>των περιουσιακών στοιχείων </a:t>
            </a:r>
            <a:r>
              <a:rPr lang="el-GR" altLang="en-US" sz="2200" dirty="0" smtClean="0">
                <a:latin typeface="Times New Roman" pitchFamily="18" charset="0"/>
                <a:cs typeface="Times New Roman" pitchFamily="18" charset="0"/>
              </a:rPr>
              <a:t>(κινητών και ακινήτων όπως ορίζονται στην παράγραφο </a:t>
            </a:r>
            <a:r>
              <a:rPr lang="el-GR" altLang="en-US" sz="2200" dirty="0">
                <a:latin typeface="Times New Roman" pitchFamily="18" charset="0"/>
                <a:cs typeface="Times New Roman" pitchFamily="18" charset="0"/>
              </a:rPr>
              <a:t>2 του άρθρου 4 της </a:t>
            </a:r>
            <a:r>
              <a:rPr lang="el-GR" altLang="en-US" sz="2200" dirty="0" smtClean="0">
                <a:latin typeface="Times New Roman" pitchFamily="18" charset="0"/>
                <a:cs typeface="Times New Roman" pitchFamily="18" charset="0"/>
              </a:rPr>
              <a:t>παρούσας), </a:t>
            </a:r>
            <a:r>
              <a:rPr lang="el-GR" altLang="en-US" sz="2200" dirty="0">
                <a:latin typeface="Times New Roman" pitchFamily="18" charset="0"/>
                <a:cs typeface="Times New Roman" pitchFamily="18" charset="0"/>
              </a:rPr>
              <a:t>αθροίζονται και οι αντίστοιχες αξίες των προσώπων αυτών έως του ποσού συνυπευθυνότητάς τους στις συνολικές προς ρύθμιση οφειλές,</a:t>
            </a:r>
          </a:p>
          <a:p>
            <a:pPr algn="just"/>
            <a:endParaRPr lang="el-GR" altLang="en-US" sz="2200" dirty="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200" dirty="0" smtClean="0">
                <a:latin typeface="Times New Roman" pitchFamily="18" charset="0"/>
                <a:cs typeface="Times New Roman" pitchFamily="18" charset="0"/>
              </a:rPr>
              <a:t>του εισοδήματος, όπως αξιολογείται στην παράγραφο 3 και του ποσοστού του 2,75% των κερδών του οφειλέτη προ φόρων, τόκων και αποσβέσεων </a:t>
            </a:r>
            <a:r>
              <a:rPr lang="en-US" altLang="en-US" sz="2200" dirty="0" smtClean="0">
                <a:latin typeface="Times New Roman" pitchFamily="18" charset="0"/>
                <a:cs typeface="Times New Roman" pitchFamily="18" charset="0"/>
              </a:rPr>
              <a:t>(EBITDA)</a:t>
            </a:r>
            <a:r>
              <a:rPr lang="el-GR" altLang="en-US" sz="2200" dirty="0" smtClean="0">
                <a:latin typeface="Times New Roman" pitchFamily="18" charset="0"/>
                <a:cs typeface="Times New Roman" pitchFamily="18" charset="0"/>
              </a:rPr>
              <a:t>, αθροίζονται και οι αντίστοιχες τιμές των προσώπων αυτών κατά το ποσοστό συνυπευθυνότητάς τους στις συνολικές προς ρύθμιση οφειλές,</a:t>
            </a:r>
            <a:endParaRPr lang="el-GR" altLang="en-US" sz="2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F5E4264-AB2C-4F8D-B722-011EE3B28134}" type="slidenum">
              <a:rPr lang="el-GR" smtClean="0"/>
              <a:pPr/>
              <a:t>34</a:t>
            </a:fld>
            <a:endParaRPr lang="el-GR" dirty="0"/>
          </a:p>
        </p:txBody>
      </p:sp>
      <p:sp>
        <p:nvSpPr>
          <p:cNvPr id="5" name="Rectangle 2"/>
          <p:cNvSpPr txBox="1">
            <a:spLocks noChangeArrowheads="1"/>
          </p:cNvSpPr>
          <p:nvPr/>
        </p:nvSpPr>
        <p:spPr bwMode="auto">
          <a:xfrm>
            <a:off x="899592" y="764704"/>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err="1" smtClean="0">
                <a:solidFill>
                  <a:srgbClr val="000099"/>
                </a:solidFill>
                <a:latin typeface="Times New Roman" pitchFamily="18" charset="0"/>
                <a:ea typeface="+mj-ea"/>
                <a:cs typeface="+mj-cs"/>
              </a:rPr>
              <a:t>Συνοφειλέτες</a:t>
            </a:r>
            <a:endParaRPr lang="en-GB" sz="2000" b="1" dirty="0">
              <a:solidFill>
                <a:srgbClr val="000099"/>
              </a:solidFill>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Στρογγυλεμένο ορθογώνιο"/>
          <p:cNvSpPr/>
          <p:nvPr/>
        </p:nvSpPr>
        <p:spPr>
          <a:xfrm>
            <a:off x="611560" y="1412776"/>
            <a:ext cx="8136904" cy="5256584"/>
          </a:xfrm>
          <a:prstGeom prst="roundRect">
            <a:avLst/>
          </a:prstGeom>
          <a:solidFill>
            <a:srgbClr val="BEDC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Content Placeholder 2"/>
          <p:cNvSpPr>
            <a:spLocks noGrp="1"/>
          </p:cNvSpPr>
          <p:nvPr>
            <p:ph idx="1"/>
          </p:nvPr>
        </p:nvSpPr>
        <p:spPr>
          <a:xfrm>
            <a:off x="827584" y="1844824"/>
            <a:ext cx="7693025" cy="4824536"/>
          </a:xfrm>
        </p:spPr>
        <p:txBody>
          <a:bodyPr>
            <a:normAutofit/>
          </a:bodyPr>
          <a:lstStyle/>
          <a:p>
            <a:pPr algn="just">
              <a:spcBef>
                <a:spcPct val="0"/>
              </a:spcBef>
              <a:buClr>
                <a:schemeClr val="bg1"/>
              </a:buClr>
              <a:buFont typeface="Wingdings" pitchFamily="2" charset="2"/>
              <a:buChar char="Ø"/>
            </a:pPr>
            <a:r>
              <a:rPr lang="el-GR" altLang="en-US" sz="2000" dirty="0">
                <a:latin typeface="Times New Roman" pitchFamily="18" charset="0"/>
                <a:cs typeface="Times New Roman" pitchFamily="18" charset="0"/>
              </a:rPr>
              <a:t>της αξίας των περιουσιακών </a:t>
            </a:r>
            <a:r>
              <a:rPr lang="el-GR" altLang="en-US" sz="2000" dirty="0" smtClean="0">
                <a:latin typeface="Times New Roman" pitchFamily="18" charset="0"/>
                <a:cs typeface="Times New Roman" pitchFamily="18" charset="0"/>
              </a:rPr>
              <a:t>στοιχείων, ώστε να ελεγχθεί μήπως η προς ρύθμιση συνολική οφειλή υπερβαίνει τις 20.000 € και η συνολική αξία των περιουσιακών στοιχείων του οφειλέτη υπερβαίνει το </a:t>
            </a:r>
            <a:r>
              <a:rPr lang="el-GR" altLang="en-US" sz="2000" dirty="0" err="1" smtClean="0">
                <a:latin typeface="Times New Roman" pitchFamily="18" charset="0"/>
                <a:cs typeface="Times New Roman" pitchFamily="18" charset="0"/>
              </a:rPr>
              <a:t>εικοσιπενταπλάσιο</a:t>
            </a:r>
            <a:r>
              <a:rPr lang="el-GR" altLang="en-US" sz="2000" dirty="0" smtClean="0">
                <a:latin typeface="Times New Roman" pitchFamily="18" charset="0"/>
                <a:cs typeface="Times New Roman" pitchFamily="18" charset="0"/>
              </a:rPr>
              <a:t> (25) αυτής, οπότε το Δημόσιο δεν προτείνει ρυθμίσεις, αθροίζονται </a:t>
            </a:r>
            <a:r>
              <a:rPr lang="el-GR" altLang="en-US" sz="2000" dirty="0">
                <a:latin typeface="Times New Roman" pitchFamily="18" charset="0"/>
                <a:cs typeface="Times New Roman" pitchFamily="18" charset="0"/>
              </a:rPr>
              <a:t>και οι αντίστοιχες αξίες των περιουσιακών στοιχείων των προσώπων αυτών κατά το ποσοστό συνυπευθυνότητάς τους στις συνολικές προς ρύθμιση οφειλές</a:t>
            </a:r>
            <a:r>
              <a:rPr lang="el-GR" altLang="en-US" sz="2000" dirty="0" smtClean="0">
                <a:latin typeface="Times New Roman" pitchFamily="18" charset="0"/>
                <a:cs typeface="Times New Roman" pitchFamily="18" charset="0"/>
              </a:rPr>
              <a:t>,</a:t>
            </a:r>
          </a:p>
          <a:p>
            <a:pPr algn="just">
              <a:spcBef>
                <a:spcPct val="0"/>
              </a:spcBef>
              <a:buClr>
                <a:schemeClr val="bg1"/>
              </a:buClr>
              <a:buFont typeface="Wingdings" pitchFamily="2" charset="2"/>
              <a:buChar char="Ø"/>
            </a:pPr>
            <a:endParaRPr lang="el-GR" altLang="en-US" sz="2000" dirty="0">
              <a:latin typeface="Times New Roman" pitchFamily="18" charset="0"/>
              <a:cs typeface="Times New Roman" pitchFamily="18" charset="0"/>
            </a:endParaRPr>
          </a:p>
          <a:p>
            <a:pPr algn="just">
              <a:spcBef>
                <a:spcPct val="0"/>
              </a:spcBef>
              <a:buClr>
                <a:schemeClr val="bg1"/>
              </a:buClr>
              <a:buFont typeface="Wingdings" pitchFamily="2" charset="2"/>
              <a:buChar char="Ø"/>
            </a:pPr>
            <a:r>
              <a:rPr lang="el-GR" altLang="en-US" sz="2000" dirty="0">
                <a:latin typeface="Times New Roman" pitchFamily="18" charset="0"/>
                <a:cs typeface="Times New Roman" pitchFamily="18" charset="0"/>
              </a:rPr>
              <a:t>του εισοδήματος κατά την έννοια της </a:t>
            </a:r>
            <a:r>
              <a:rPr lang="el-GR" altLang="en-US" sz="2000" dirty="0" err="1">
                <a:latin typeface="Times New Roman" pitchFamily="18" charset="0"/>
                <a:cs typeface="Times New Roman" pitchFamily="18" charset="0"/>
              </a:rPr>
              <a:t>υποπερ</a:t>
            </a:r>
            <a:r>
              <a:rPr lang="el-GR" altLang="en-US" sz="2000" dirty="0">
                <a:latin typeface="Times New Roman" pitchFamily="18" charset="0"/>
                <a:cs typeface="Times New Roman" pitchFamily="18" charset="0"/>
              </a:rPr>
              <a:t>. α της </a:t>
            </a:r>
            <a:r>
              <a:rPr lang="el-GR" altLang="en-US" sz="2000" dirty="0" err="1">
                <a:latin typeface="Times New Roman" pitchFamily="18" charset="0"/>
                <a:cs typeface="Times New Roman" pitchFamily="18" charset="0"/>
              </a:rPr>
              <a:t>περ</a:t>
            </a:r>
            <a:r>
              <a:rPr lang="el-GR" altLang="en-US" sz="2000" dirty="0">
                <a:latin typeface="Times New Roman" pitchFamily="18" charset="0"/>
                <a:cs typeface="Times New Roman" pitchFamily="18" charset="0"/>
              </a:rPr>
              <a:t>. Β των άρθρων 6 και 7 της παρούσας, αθροίζονται τα αντίστοιχα εισοδήματα των προσώπων αυτών κατά το ποσοστό συνυπευθυνότητάς τους στις συνολικές προς ρύθμιση οφειλές</a:t>
            </a:r>
            <a:r>
              <a:rPr lang="el-GR" altLang="en-US" sz="2000"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5F5E4264-AB2C-4F8D-B722-011EE3B28134}" type="slidenum">
              <a:rPr lang="el-GR" smtClean="0"/>
              <a:pPr/>
              <a:t>35</a:t>
            </a:fld>
            <a:endParaRPr lang="el-GR" dirty="0"/>
          </a:p>
        </p:txBody>
      </p:sp>
      <p:sp>
        <p:nvSpPr>
          <p:cNvPr id="5" name="Rectangle 2"/>
          <p:cNvSpPr txBox="1">
            <a:spLocks noChangeArrowheads="1"/>
          </p:cNvSpPr>
          <p:nvPr/>
        </p:nvSpPr>
        <p:spPr bwMode="auto">
          <a:xfrm>
            <a:off x="899592" y="764704"/>
            <a:ext cx="7735765" cy="381000"/>
          </a:xfrm>
          <a:prstGeom prst="roundRect">
            <a:avLst>
              <a:gd name="adj" fmla="val 21667"/>
            </a:avLst>
          </a:prstGeom>
          <a:solidFill>
            <a:srgbClr val="6699FF">
              <a:alpha val="50000"/>
            </a:srgbClr>
          </a:solidFill>
          <a:ln>
            <a:miter lim="800000"/>
            <a:headEnd/>
            <a:tailEnd/>
          </a:ln>
        </p:spPr>
        <p:txBody>
          <a:bodyPr vert="horz" wrap="square" lIns="91440" tIns="45720" rIns="91440" bIns="45720" numCol="1" anchor="t" anchorCtr="0" compatLnSpc="1">
            <a:prstTxWarp prst="textNoShape">
              <a:avLst/>
            </a:prstTxWarp>
            <a:normAutofit fontScale="90000" lnSpcReduction="10000"/>
          </a:bodyPr>
          <a:lstStyle/>
          <a:p>
            <a:pPr lvl="0" algn="ctr">
              <a:lnSpc>
                <a:spcPct val="90000"/>
              </a:lnSpc>
              <a:defRPr/>
            </a:pPr>
            <a:r>
              <a:rPr lang="el-GR" sz="2000" b="1" dirty="0" err="1" smtClean="0">
                <a:solidFill>
                  <a:srgbClr val="000099"/>
                </a:solidFill>
                <a:latin typeface="Times New Roman" pitchFamily="18" charset="0"/>
                <a:ea typeface="+mj-ea"/>
                <a:cs typeface="+mj-cs"/>
              </a:rPr>
              <a:t>Συνοφειλέτες</a:t>
            </a:r>
            <a:endParaRPr lang="en-GB" sz="2000" b="1" dirty="0">
              <a:solidFill>
                <a:srgbClr val="000099"/>
              </a:solidFill>
              <a:latin typeface="Times New Roman" pitchFamily="18" charset="0"/>
              <a:ea typeface="+mj-ea"/>
              <a:cs typeface="+mj-cs"/>
            </a:endParaRPr>
          </a:p>
        </p:txBody>
      </p:sp>
    </p:spTree>
    <p:extLst>
      <p:ext uri="{BB962C8B-B14F-4D97-AF65-F5344CB8AC3E}">
        <p14:creationId xmlns="" xmlns:p14="http://schemas.microsoft.com/office/powerpoint/2010/main" val="1934984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1340768"/>
            <a:ext cx="7693025" cy="3947120"/>
          </a:xfrm>
        </p:spPr>
        <p:txBody>
          <a:bodyPr/>
          <a:lstStyle/>
          <a:p>
            <a:endParaRPr lang="el-GR" sz="1600" dirty="0" smtClean="0"/>
          </a:p>
          <a:p>
            <a:pPr>
              <a:buNone/>
            </a:pPr>
            <a:r>
              <a:rPr lang="el-GR" sz="1800" b="1" dirty="0" smtClean="0"/>
              <a:t>Ποιοι μπορούν να υποβάλλουν αίτηση ;</a:t>
            </a:r>
          </a:p>
          <a:p>
            <a:pPr>
              <a:buNone/>
            </a:pPr>
            <a:r>
              <a:rPr lang="el-GR" sz="1800" dirty="0" smtClean="0">
                <a:latin typeface="Times New Roman" pitchFamily="18" charset="0"/>
                <a:cs typeface="Times New Roman" pitchFamily="18" charset="0"/>
              </a:rPr>
              <a:t>           </a:t>
            </a:r>
          </a:p>
          <a:p>
            <a:pPr algn="just">
              <a:buFont typeface="Wingdings" pitchFamily="2" charset="2"/>
              <a:buChar char="q"/>
            </a:pPr>
            <a:r>
              <a:rPr lang="el-GR" sz="1800" b="1" u="sng" dirty="0" smtClean="0">
                <a:solidFill>
                  <a:srgbClr val="FF0000"/>
                </a:solidFill>
                <a:latin typeface="Times New Roman" pitchFamily="18" charset="0"/>
                <a:cs typeface="Times New Roman" pitchFamily="18" charset="0"/>
              </a:rPr>
              <a:t>Φυσικά Πρόσωπα με πτωχευτική ικανότητα ή Νομικά Πρόσωπα που αποκτούν εισόδημα από επιχειρηματική δραστηριότητα</a:t>
            </a:r>
            <a:r>
              <a:rPr lang="el-GR" sz="1800" dirty="0" smtClean="0">
                <a:latin typeface="Times New Roman" pitchFamily="18" charset="0"/>
                <a:cs typeface="Times New Roman" pitchFamily="18" charset="0"/>
              </a:rPr>
              <a:t>, εφόσον: </a:t>
            </a:r>
          </a:p>
          <a:p>
            <a:pPr algn="just">
              <a:buNone/>
            </a:pPr>
            <a:r>
              <a:rPr lang="el-GR"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sym typeface="Wingdings"/>
              </a:rPr>
              <a:t>    </a:t>
            </a:r>
            <a:r>
              <a:rPr lang="el-GR" sz="1800" dirty="0" smtClean="0">
                <a:latin typeface="Times New Roman" pitchFamily="18" charset="0"/>
                <a:cs typeface="Times New Roman" pitchFamily="18" charset="0"/>
              </a:rPr>
              <a:t>οι συνολικές οφειλές τους προς όλους τους πιστωτές τους δεν υπερβαίνουν το ποσό των είκοσι χιλιάδων (20.000) ευρώ ή/και</a:t>
            </a:r>
          </a:p>
          <a:p>
            <a:pPr lvl="0" algn="just">
              <a:buNone/>
            </a:pPr>
            <a:r>
              <a:rPr lang="el-GR"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sym typeface="Wingdings"/>
              </a:rPr>
              <a:t>   </a:t>
            </a:r>
            <a:r>
              <a:rPr lang="el-GR" sz="1800" dirty="0" smtClean="0">
                <a:latin typeface="Times New Roman" pitchFamily="18" charset="0"/>
                <a:cs typeface="Times New Roman" pitchFamily="18" charset="0"/>
              </a:rPr>
              <a:t>οι οφειλές τους προς το Δημόσιο ή ΦΚΑ υπερβαίνουν το ογδόντα πέντε τοις εκατό (85%) των συνολικών οφειλών τους προς όλους τους πιστωτές, οι οποίες δεν υπερβαίνουν το ποσό των πενήντα χιλιάδων (50.000) ευρώ,</a:t>
            </a:r>
          </a:p>
          <a:p>
            <a:pPr lvl="0" algn="just">
              <a:buNone/>
            </a:pPr>
            <a:endParaRPr lang="el-GR" sz="1800" dirty="0" smtClean="0">
              <a:latin typeface="Times New Roman" pitchFamily="18" charset="0"/>
              <a:cs typeface="Times New Roman" pitchFamily="18" charset="0"/>
            </a:endParaRPr>
          </a:p>
          <a:p>
            <a:pPr lvl="0" algn="just">
              <a:buFont typeface="Wingdings" pitchFamily="2" charset="2"/>
              <a:buChar char="q"/>
            </a:pPr>
            <a:r>
              <a:rPr lang="el-GR" sz="1800" b="1" u="sng" dirty="0" smtClean="0">
                <a:solidFill>
                  <a:srgbClr val="FF0000"/>
                </a:solidFill>
                <a:latin typeface="Times New Roman" pitchFamily="18" charset="0"/>
                <a:cs typeface="Times New Roman" pitchFamily="18" charset="0"/>
              </a:rPr>
              <a:t>Φυσικά Πρόσωπα που αποκτούν εισόδημα από επιχειρηματική δραστηριότητα, αλλά δεν έχουν πτωχευτική ικανότητα με συνολικές οφειλές προς ρύθμιση ανά πιστωτή (Δημόσιο ή Φορείς Κοινωνικής Ασφάλισης) € 50.000</a:t>
            </a:r>
          </a:p>
          <a:p>
            <a:pPr lvl="0">
              <a:buNone/>
            </a:pPr>
            <a:endParaRPr lang="el-GR" sz="1600" dirty="0" smtClean="0">
              <a:latin typeface="Times New Roman" pitchFamily="18" charset="0"/>
              <a:cs typeface="Times New Roman" pitchFamily="18" charset="0"/>
            </a:endParaRPr>
          </a:p>
          <a:p>
            <a:endParaRPr lang="el-GR" dirty="0"/>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latin typeface="Times New Roman" pitchFamily="18" charset="0"/>
                <a:cs typeface="Times New Roman" pitchFamily="18" charset="0"/>
              </a:rPr>
              <a:t>ΠΕΔΙΟ ΕΦΑΡΜΟΓΗΣ</a:t>
            </a:r>
            <a:endParaRPr lang="el-GR" sz="2400" b="1"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endParaRPr lang="el-GR" sz="1600" dirty="0" smtClean="0"/>
          </a:p>
          <a:p>
            <a:pPr>
              <a:buNone/>
            </a:pPr>
            <a:r>
              <a:rPr lang="el-GR" sz="1600" b="1" dirty="0" smtClean="0"/>
              <a:t>Ποιοι μπορούν να υποβάλλουν αίτηση ;</a:t>
            </a:r>
          </a:p>
          <a:p>
            <a:pPr>
              <a:buNone/>
            </a:pPr>
            <a:r>
              <a:rPr lang="el-GR" sz="1600" dirty="0" smtClean="0">
                <a:latin typeface="Times New Roman" pitchFamily="18" charset="0"/>
                <a:cs typeface="Times New Roman" pitchFamily="18" charset="0"/>
              </a:rPr>
              <a:t>           </a:t>
            </a:r>
          </a:p>
          <a:p>
            <a:pPr algn="just">
              <a:buNone/>
            </a:pP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sym typeface="Wingdings 2"/>
              </a:rPr>
              <a:t>     </a:t>
            </a:r>
            <a:r>
              <a:rPr lang="el-GR" sz="1600" dirty="0" smtClean="0">
                <a:latin typeface="Times New Roman" pitchFamily="18" charset="0"/>
                <a:cs typeface="Times New Roman" pitchFamily="18" charset="0"/>
              </a:rPr>
              <a:t> φυσικά πρόσωπα με πτωχευτική ικανότητα ή νομικά πρόσωπα που αποκτούν εισόδημα από επιχειρηματική δραστηριότητα, και έχουν φορολογική κατοικία στην Ελλάδα, εφόσον: </a:t>
            </a:r>
          </a:p>
          <a:p>
            <a:pPr algn="just">
              <a:buNone/>
            </a:pPr>
            <a:r>
              <a:rPr lang="el-GR"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rPr>
              <a:t>πληρούνται τα κριτήρια </a:t>
            </a:r>
            <a:r>
              <a:rPr lang="el-GR" sz="1600" dirty="0" err="1" smtClean="0">
                <a:latin typeface="Times New Roman" pitchFamily="18" charset="0"/>
                <a:cs typeface="Times New Roman" pitchFamily="18" charset="0"/>
              </a:rPr>
              <a:t>επιλεξιμότητας</a:t>
            </a:r>
            <a:r>
              <a:rPr lang="el-GR" sz="1600" dirty="0" smtClean="0">
                <a:latin typeface="Times New Roman" pitchFamily="18" charset="0"/>
                <a:cs typeface="Times New Roman" pitchFamily="18" charset="0"/>
              </a:rPr>
              <a:t> του άρθρου 3 του ν. 4469/2017 και</a:t>
            </a:r>
          </a:p>
          <a:p>
            <a:pPr lvl="0" algn="just">
              <a:buNone/>
            </a:pPr>
            <a:r>
              <a:rPr lang="el-GR"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rPr>
              <a:t>οι συνολικές οφειλές τους προς όλους τους πιστωτές τους δεν υπερβαίνουν το ποσό των είκοσι χιλιάδων (20.000) ευρώ ή/και</a:t>
            </a:r>
          </a:p>
          <a:p>
            <a:pPr lvl="0" algn="just">
              <a:buNone/>
            </a:pPr>
            <a:r>
              <a:rPr lang="el-GR"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sym typeface="Wingdings"/>
              </a:rPr>
              <a:t>   </a:t>
            </a:r>
            <a:r>
              <a:rPr lang="el-GR" sz="1600" dirty="0" smtClean="0">
                <a:latin typeface="Times New Roman" pitchFamily="18" charset="0"/>
                <a:cs typeface="Times New Roman" pitchFamily="18" charset="0"/>
              </a:rPr>
              <a:t>οι οφειλές τους προς το Δημόσιο υπερβαίνουν το ογδόντα πέντε τοις εκατό (85%) των συνολικών οφειλών τους προς όλους τους πιστωτές, οι οποίες δεν υπερβαίνουν το ποσό των πενήντα χιλιάδων (50.000) ευρώ,</a:t>
            </a:r>
          </a:p>
          <a:p>
            <a:pPr lvl="0">
              <a:buNone/>
            </a:pPr>
            <a:endParaRPr lang="el-GR" sz="1600" dirty="0" smtClean="0">
              <a:latin typeface="Times New Roman" pitchFamily="18" charset="0"/>
              <a:cs typeface="Times New Roman" pitchFamily="18" charset="0"/>
            </a:endParaRPr>
          </a:p>
          <a:p>
            <a:endParaRPr lang="el-GR" dirty="0"/>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tx1"/>
                </a:solidFill>
                <a:latin typeface="Times New Roman" pitchFamily="18" charset="0"/>
                <a:cs typeface="Times New Roman" pitchFamily="18" charset="0"/>
              </a:rPr>
              <a:t>Ρύθμιση οφειλών προς Δημόσιο &amp; Φ.Κ.Α. έως €50.000</a:t>
            </a:r>
            <a:endParaRPr lang="el-GR" sz="2400" b="1"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pPr algn="just">
              <a:buNone/>
            </a:pPr>
            <a:r>
              <a:rPr lang="el-GR" sz="1800" dirty="0" smtClean="0">
                <a:latin typeface="Times New Roman" pitchFamily="18" charset="0"/>
                <a:cs typeface="Times New Roman" pitchFamily="18" charset="0"/>
              </a:rPr>
              <a:t>      Φυσικά Πρόσωπα που αποκτούν εισόδημα από επιχειρηματική δραστηριότητα, αλλά δεν έχουν πτωχευτική ικανότητα, μπορούν να ρυθμίσουν τις οφειλές του προς το Δημόσιο  και ΦΚΑ εφόσον: </a:t>
            </a:r>
          </a:p>
          <a:p>
            <a:pPr>
              <a:buFont typeface="Wingdings" pitchFamily="2" charset="2"/>
              <a:buChar char="q"/>
            </a:pPr>
            <a:r>
              <a:rPr lang="el-GR" sz="1800" dirty="0" smtClean="0">
                <a:latin typeface="Times New Roman" pitchFamily="18" charset="0"/>
                <a:cs typeface="Times New Roman" pitchFamily="18" charset="0"/>
              </a:rPr>
              <a:t>Έχει κάνει έναρξη εργασιών. </a:t>
            </a:r>
          </a:p>
          <a:p>
            <a:pPr>
              <a:buFont typeface="Wingdings" pitchFamily="2" charset="2"/>
              <a:buChar char="q"/>
            </a:pPr>
            <a:r>
              <a:rPr lang="el-GR" sz="1800" dirty="0" smtClean="0">
                <a:latin typeface="Times New Roman" pitchFamily="18" charset="0"/>
                <a:cs typeface="Times New Roman" pitchFamily="18" charset="0"/>
              </a:rPr>
              <a:t>Έχει φορολογική κατοικία στην Ελλάδα. </a:t>
            </a:r>
          </a:p>
          <a:p>
            <a:pPr algn="just">
              <a:buFont typeface="Wingdings" pitchFamily="2" charset="2"/>
              <a:buChar char="q"/>
            </a:pPr>
            <a:r>
              <a:rPr lang="el-GR" sz="1800" dirty="0" smtClean="0">
                <a:latin typeface="Times New Roman" pitchFamily="18" charset="0"/>
                <a:cs typeface="Times New Roman" pitchFamily="18" charset="0"/>
              </a:rPr>
              <a:t>Έχει σε μία από τις 3 τελευταίες χρήσεις πριν την υποβολή της αίτησης: </a:t>
            </a:r>
          </a:p>
          <a:p>
            <a:pPr algn="just">
              <a:buNone/>
            </a:pPr>
            <a:r>
              <a:rPr lang="el-GR"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sym typeface="Wingdings"/>
              </a:rPr>
              <a:t></a:t>
            </a:r>
            <a:r>
              <a:rPr lang="el-GR" sz="1800" dirty="0" smtClean="0">
                <a:latin typeface="Times New Roman" pitchFamily="18" charset="0"/>
                <a:cs typeface="Times New Roman" pitchFamily="18" charset="0"/>
              </a:rPr>
              <a:t> θετικό αποτέλεσμα προ φόρων, τόκων και αποσβέσεων, για οφειλέτες που τηρούν απλογραφικό λογιστικό σύστημα, </a:t>
            </a:r>
            <a:r>
              <a:rPr lang="el-GR" sz="1800" b="1" u="sng" dirty="0" smtClean="0">
                <a:solidFill>
                  <a:srgbClr val="FF0000"/>
                </a:solidFill>
                <a:latin typeface="Times New Roman" pitchFamily="18" charset="0"/>
                <a:cs typeface="Times New Roman" pitchFamily="18" charset="0"/>
              </a:rPr>
              <a:t>ή</a:t>
            </a:r>
            <a:r>
              <a:rPr lang="el-GR" sz="1800" dirty="0" smtClean="0">
                <a:latin typeface="Times New Roman" pitchFamily="18" charset="0"/>
                <a:cs typeface="Times New Roman" pitchFamily="18" charset="0"/>
              </a:rPr>
              <a:t> </a:t>
            </a:r>
          </a:p>
          <a:p>
            <a:pPr>
              <a:buNone/>
            </a:pPr>
            <a:r>
              <a:rPr lang="el-GR"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sym typeface="Wingdings"/>
              </a:rPr>
              <a:t></a:t>
            </a:r>
            <a:r>
              <a:rPr lang="el-GR" sz="1800" dirty="0" smtClean="0">
                <a:latin typeface="Times New Roman" pitchFamily="18" charset="0"/>
                <a:cs typeface="Times New Roman" pitchFamily="18" charset="0"/>
              </a:rPr>
              <a:t> θετικό αποτέλεσμα προ φόρων, τόκων και αποσβέσεων ή θετική καθαρή θέση, για οφειλέτες που τηρούν διπλογραφικό λογιστικό σύστημα. </a:t>
            </a:r>
          </a:p>
          <a:p>
            <a:pPr algn="just">
              <a:buFont typeface="Wingdings" pitchFamily="2" charset="2"/>
              <a:buChar char="q"/>
            </a:pPr>
            <a:r>
              <a:rPr lang="el-GR" sz="1800" dirty="0" smtClean="0">
                <a:latin typeface="Times New Roman" pitchFamily="18" charset="0"/>
                <a:cs typeface="Times New Roman" pitchFamily="18" charset="0"/>
              </a:rPr>
              <a:t>Οι συνολικές οφειλές του προς ρύθμιση </a:t>
            </a:r>
            <a:r>
              <a:rPr lang="el-GR" sz="1800" b="1" u="sng" dirty="0" smtClean="0">
                <a:solidFill>
                  <a:srgbClr val="FF0000"/>
                </a:solidFill>
                <a:latin typeface="Times New Roman" pitchFamily="18" charset="0"/>
                <a:cs typeface="Times New Roman" pitchFamily="18" charset="0"/>
              </a:rPr>
              <a:t>ανά πιστωτή </a:t>
            </a:r>
            <a:r>
              <a:rPr lang="el-GR" sz="1800" dirty="0" smtClean="0">
                <a:latin typeface="Times New Roman" pitchFamily="18" charset="0"/>
                <a:cs typeface="Times New Roman" pitchFamily="18" charset="0"/>
              </a:rPr>
              <a:t>(Δημόσιο ή Φορείς Κοινωνικής Ασφάλισης) κατά την ημερομηνία υποβολής της αίτησης για  εξωδικαστική ρύθμιση των οφειλών του δεν υπερβαίνουν το ποσό των 50.000 ευρώ. </a:t>
            </a:r>
          </a:p>
          <a:p>
            <a:pPr>
              <a:buNone/>
            </a:pPr>
            <a:endParaRPr lang="el-GR" sz="1800" dirty="0" smtClean="0">
              <a:latin typeface="Times New Roman" pitchFamily="18" charset="0"/>
              <a:cs typeface="Times New Roman" pitchFamily="18" charset="0"/>
            </a:endParaRPr>
          </a:p>
          <a:p>
            <a:pPr>
              <a:buNone/>
            </a:pPr>
            <a:endParaRPr lang="el-GR" sz="1400" dirty="0" smtClean="0">
              <a:latin typeface="Times New Roman" pitchFamily="18" charset="0"/>
              <a:cs typeface="Times New Roman" pitchFamily="18" charset="0"/>
            </a:endParaRPr>
          </a:p>
          <a:p>
            <a:pPr algn="just">
              <a:buNone/>
            </a:pPr>
            <a:endParaRPr lang="el-GR" sz="1600" dirty="0" smtClean="0">
              <a:latin typeface="Times New Roman" pitchFamily="18" charset="0"/>
              <a:cs typeface="Times New Roman" pitchFamily="18" charset="0"/>
            </a:endParaRPr>
          </a:p>
          <a:p>
            <a:pPr algn="just">
              <a:buNone/>
            </a:pPr>
            <a:endParaRPr lang="el-GR" sz="1600" dirty="0" smtClean="0">
              <a:latin typeface="Times New Roman" pitchFamily="18" charset="0"/>
              <a:cs typeface="Times New Roman" pitchFamily="18" charset="0"/>
            </a:endParaRPr>
          </a:p>
          <a:p>
            <a:pPr algn="just">
              <a:buNone/>
            </a:pPr>
            <a:endParaRPr lang="el-GR" sz="1600" dirty="0" smtClean="0">
              <a:latin typeface="Times New Roman" pitchFamily="18" charset="0"/>
              <a:cs typeface="Times New Roman" pitchFamily="18" charset="0"/>
            </a:endParaRPr>
          </a:p>
          <a:p>
            <a:pPr>
              <a:buNone/>
            </a:pPr>
            <a:endParaRPr lang="el-GR" sz="1600" dirty="0" smtClean="0">
              <a:latin typeface="Times New Roman" pitchFamily="18" charset="0"/>
              <a:cs typeface="Times New Roman" pitchFamily="18" charset="0"/>
            </a:endParaRPr>
          </a:p>
          <a:p>
            <a:pPr>
              <a:buNone/>
            </a:pPr>
            <a:endParaRPr lang="el-GR" sz="1600" dirty="0" smtClean="0">
              <a:latin typeface="Times New Roman" pitchFamily="18" charset="0"/>
              <a:cs typeface="Times New Roman" pitchFamily="18" charset="0"/>
            </a:endParaRPr>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838256" cy="4163144"/>
          </a:xfrm>
        </p:spPr>
        <p:txBody>
          <a:bodyPr/>
          <a:lstStyle/>
          <a:p>
            <a:pPr>
              <a:buFont typeface="Wingdings" pitchFamily="2" charset="2"/>
              <a:buChar char="q"/>
            </a:pPr>
            <a:r>
              <a:rPr lang="el-GR" sz="1600" dirty="0" smtClean="0">
                <a:latin typeface="Times New Roman" pitchFamily="18" charset="0"/>
                <a:cs typeface="Times New Roman" pitchFamily="18" charset="0"/>
              </a:rPr>
              <a:t>Δεν είναι διαχειριστής: </a:t>
            </a:r>
          </a:p>
          <a:p>
            <a:pPr algn="just">
              <a:buNone/>
            </a:pPr>
            <a:r>
              <a:rPr lang="el-GR"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sym typeface="Wingdings"/>
              </a:rPr>
              <a:t></a:t>
            </a:r>
            <a:r>
              <a:rPr lang="el-GR" sz="1600" dirty="0" smtClean="0">
                <a:latin typeface="Times New Roman" pitchFamily="18" charset="0"/>
                <a:cs typeface="Times New Roman" pitchFamily="18" charset="0"/>
              </a:rPr>
              <a:t> Οργανισμού Συλλογικών Επενδύσεων σε Κινητές Αξίες (ΟΣΕΚΑ) ή </a:t>
            </a:r>
          </a:p>
          <a:p>
            <a:pPr algn="just">
              <a:buNone/>
            </a:pPr>
            <a:r>
              <a:rPr lang="el-GR" sz="1600" dirty="0" smtClean="0">
                <a:latin typeface="Times New Roman" pitchFamily="18" charset="0"/>
                <a:cs typeface="Times New Roman" pitchFamily="18" charset="0"/>
                <a:sym typeface="Wingdings"/>
              </a:rPr>
              <a:t>           </a:t>
            </a:r>
            <a:r>
              <a:rPr lang="el-GR" sz="1600" dirty="0" err="1" smtClean="0">
                <a:latin typeface="Times New Roman" pitchFamily="18" charset="0"/>
                <a:cs typeface="Times New Roman" pitchFamily="18" charset="0"/>
                <a:sym typeface="Wingdings"/>
              </a:rPr>
              <a:t></a:t>
            </a:r>
            <a:r>
              <a:rPr lang="el-GR" sz="1600" dirty="0" err="1" smtClean="0">
                <a:latin typeface="Times New Roman" pitchFamily="18" charset="0"/>
                <a:cs typeface="Times New Roman" pitchFamily="18" charset="0"/>
              </a:rPr>
              <a:t>Οργανισμού</a:t>
            </a:r>
            <a:r>
              <a:rPr lang="el-GR" sz="1600" dirty="0" smtClean="0">
                <a:latin typeface="Times New Roman" pitchFamily="18" charset="0"/>
                <a:cs typeface="Times New Roman" pitchFamily="18" charset="0"/>
              </a:rPr>
              <a:t> Εναλλακτικών Επενδύσεων (ΟΕΕ).</a:t>
            </a:r>
          </a:p>
          <a:p>
            <a:pPr algn="just">
              <a:buFont typeface="Wingdings" pitchFamily="2" charset="2"/>
              <a:buChar char="q"/>
            </a:pPr>
            <a:r>
              <a:rPr lang="el-GR" sz="1600" dirty="0" smtClean="0">
                <a:latin typeface="Times New Roman" pitchFamily="18" charset="0"/>
                <a:cs typeface="Times New Roman" pitchFamily="18" charset="0"/>
              </a:rPr>
              <a:t> Δεν έχει διακόψει την επιχειρηματική του δραστηριότητα, εκτός εάν υποβληθεί δήλωση έναρξης εργασιών φυσικού προσώπου πριν από την υποβολή της αίτησης για υπαγωγή στη διαδικασία εξωδικαστικής ρύθμισης οφειλών. </a:t>
            </a:r>
          </a:p>
          <a:p>
            <a:pPr algn="just">
              <a:buFont typeface="Wingdings" pitchFamily="2" charset="2"/>
              <a:buChar char="q"/>
            </a:pPr>
            <a:r>
              <a:rPr lang="el-GR" sz="1600" dirty="0" smtClean="0">
                <a:latin typeface="Times New Roman" pitchFamily="18" charset="0"/>
                <a:cs typeface="Times New Roman" pitchFamily="18" charset="0"/>
              </a:rPr>
              <a:t>Δεν έχει καταδικασθεί με αμετάκλητη απόφαση το ίδιο το φυσικό πρόσωπο για ένα από τα ακόλουθα αδικήματα: </a:t>
            </a:r>
          </a:p>
          <a:p>
            <a:pPr lvl="1" algn="just"/>
            <a:r>
              <a:rPr lang="el-GR" sz="1600" dirty="0" smtClean="0">
                <a:latin typeface="Times New Roman" pitchFamily="18" charset="0"/>
                <a:cs typeface="Times New Roman" pitchFamily="18" charset="0"/>
              </a:rPr>
              <a:t>(αα) φοροδιαφυγή, εκτός αν αφορά μη απόδοση φόρου προστιθέμενης αξίας, φόρου κύκλου εργασιών, φόρου ασφαλίστρων, παρακρατούμενων και επιρριπτόμενων φόρων τελών ή εισφορών ή φόρου πλοίων, </a:t>
            </a:r>
          </a:p>
          <a:p>
            <a:pPr lvl="1" algn="just"/>
            <a:r>
              <a:rPr lang="el-GR" sz="1600" dirty="0" smtClean="0">
                <a:latin typeface="Times New Roman" pitchFamily="18" charset="0"/>
                <a:cs typeface="Times New Roman" pitchFamily="18" charset="0"/>
              </a:rPr>
              <a:t>(</a:t>
            </a:r>
            <a:r>
              <a:rPr lang="el-GR" sz="1600" dirty="0" err="1" smtClean="0">
                <a:latin typeface="Times New Roman" pitchFamily="18" charset="0"/>
                <a:cs typeface="Times New Roman" pitchFamily="18" charset="0"/>
              </a:rPr>
              <a:t>ββ</a:t>
            </a:r>
            <a:r>
              <a:rPr lang="el-GR" sz="1600" dirty="0" smtClean="0">
                <a:latin typeface="Times New Roman" pitchFamily="18" charset="0"/>
                <a:cs typeface="Times New Roman" pitchFamily="18" charset="0"/>
              </a:rPr>
              <a:t>) νομιμοποίηση εσόδων από παράνομες δραστηριότητες, υπεξαίρεση, εκβίαση, πλαστογραφία, δωροδοκία, δωροληψία, λαθρεμπορία, καταδολίευση δανειστών, χρεοκοπία, ή απάτη, σε βαθμό κακουργήματος. Στην περίπτωση της απάτης, αν ο παθών είναι το Δημόσιο ή Φορέας Κοινωνικής Ασφάλισης, αρκεί η καταδίκη σε βαθμό πλημμελήματος. </a:t>
            </a:r>
          </a:p>
          <a:p>
            <a:pPr algn="just">
              <a:buNone/>
            </a:pPr>
            <a:endParaRPr lang="el-GR" sz="1600" dirty="0" smtClean="0">
              <a:latin typeface="Times New Roman" pitchFamily="18" charset="0"/>
              <a:cs typeface="Times New Roman" pitchFamily="18" charset="0"/>
            </a:endParaRPr>
          </a:p>
          <a:p>
            <a:pPr algn="just">
              <a:buNone/>
            </a:pPr>
            <a:endParaRPr lang="el-GR" sz="1600" dirty="0" smtClean="0">
              <a:latin typeface="Times New Roman" pitchFamily="18" charset="0"/>
              <a:cs typeface="Times New Roman" pitchFamily="18" charset="0"/>
            </a:endParaRPr>
          </a:p>
          <a:p>
            <a:pPr algn="just">
              <a:buNone/>
            </a:pPr>
            <a:endParaRPr lang="el-GR" sz="1600" dirty="0" smtClean="0">
              <a:latin typeface="Times New Roman" pitchFamily="18" charset="0"/>
              <a:cs typeface="Times New Roman" pitchFamily="18" charset="0"/>
            </a:endParaRPr>
          </a:p>
          <a:p>
            <a:pPr>
              <a:buNone/>
            </a:pPr>
            <a:endParaRPr lang="el-GR" sz="1600" dirty="0" smtClean="0">
              <a:latin typeface="Times New Roman" pitchFamily="18" charset="0"/>
              <a:cs typeface="Times New Roman" pitchFamily="18" charset="0"/>
            </a:endParaRPr>
          </a:p>
          <a:p>
            <a:pPr>
              <a:buNone/>
            </a:pPr>
            <a:endParaRPr lang="el-GR" sz="1600" dirty="0" smtClean="0">
              <a:latin typeface="Times New Roman" pitchFamily="18" charset="0"/>
              <a:cs typeface="Times New Roman" pitchFamily="18" charset="0"/>
            </a:endParaRPr>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endParaRPr lang="el-GR" sz="1600" dirty="0" smtClean="0"/>
          </a:p>
          <a:p>
            <a:pPr>
              <a:buNone/>
            </a:pPr>
            <a:r>
              <a:rPr lang="el-GR" sz="1600" dirty="0" smtClean="0">
                <a:latin typeface="Times New Roman" pitchFamily="18" charset="0"/>
                <a:cs typeface="Times New Roman" pitchFamily="18" charset="0"/>
              </a:rPr>
              <a:t>        </a:t>
            </a:r>
            <a:r>
              <a:rPr lang="el-GR" b="1" dirty="0" smtClean="0"/>
              <a:t>          Πως υποβάλλεται η αίτηση ;</a:t>
            </a:r>
          </a:p>
          <a:p>
            <a:pPr algn="just">
              <a:buNone/>
            </a:pPr>
            <a:endParaRPr lang="el-GR" b="1" dirty="0" smtClean="0"/>
          </a:p>
          <a:p>
            <a:pPr algn="just">
              <a:buFont typeface="Wingdings" pitchFamily="2" charset="2"/>
              <a:buChar char="q"/>
            </a:pPr>
            <a:r>
              <a:rPr lang="el-GR" dirty="0" smtClean="0">
                <a:latin typeface="Times New Roman" pitchFamily="18" charset="0"/>
                <a:cs typeface="Times New Roman" pitchFamily="18" charset="0"/>
              </a:rPr>
              <a:t>Η αίτηση  υποβάλλεται ηλεκτρονικά έως την 31</a:t>
            </a:r>
            <a:r>
              <a:rPr lang="el-GR" baseline="30000" dirty="0" smtClean="0">
                <a:latin typeface="Times New Roman" pitchFamily="18" charset="0"/>
                <a:cs typeface="Times New Roman" pitchFamily="18" charset="0"/>
              </a:rPr>
              <a:t>η</a:t>
            </a:r>
            <a:r>
              <a:rPr lang="el-GR" dirty="0" smtClean="0">
                <a:latin typeface="Times New Roman" pitchFamily="18" charset="0"/>
                <a:cs typeface="Times New Roman" pitchFamily="18" charset="0"/>
              </a:rPr>
              <a:t> Δεκεμβρίου 2018 και χορηγείται άπαξ ανά οφειλέτη.</a:t>
            </a:r>
            <a:endParaRPr lang="el-GR" b="1" dirty="0" smtClean="0">
              <a:latin typeface="Times New Roman" pitchFamily="18" charset="0"/>
              <a:cs typeface="Times New Roman" pitchFamily="18" charset="0"/>
            </a:endParaRPr>
          </a:p>
          <a:p>
            <a:pPr algn="just">
              <a:buNone/>
            </a:pPr>
            <a:endParaRPr lang="el-GR" sz="1600" dirty="0" smtClean="0">
              <a:latin typeface="Times New Roman" pitchFamily="18" charset="0"/>
              <a:cs typeface="Times New Roman" pitchFamily="18" charset="0"/>
            </a:endParaRPr>
          </a:p>
          <a:p>
            <a:pPr algn="just">
              <a:buNone/>
            </a:pPr>
            <a:endParaRPr lang="el-GR" sz="1600" dirty="0" smtClean="0">
              <a:latin typeface="Times New Roman" pitchFamily="18" charset="0"/>
              <a:cs typeface="Times New Roman" pitchFamily="18" charset="0"/>
            </a:endParaRPr>
          </a:p>
          <a:p>
            <a:pPr algn="just">
              <a:buNone/>
            </a:pPr>
            <a:endParaRPr lang="el-GR" sz="1600" dirty="0" smtClean="0">
              <a:latin typeface="Times New Roman" pitchFamily="18" charset="0"/>
              <a:cs typeface="Times New Roman" pitchFamily="18" charset="0"/>
            </a:endParaRPr>
          </a:p>
          <a:p>
            <a:pPr>
              <a:buNone/>
            </a:pPr>
            <a:endParaRPr lang="el-GR" sz="1600" dirty="0" smtClean="0">
              <a:latin typeface="Times New Roman" pitchFamily="18" charset="0"/>
              <a:cs typeface="Times New Roman" pitchFamily="18" charset="0"/>
            </a:endParaRPr>
          </a:p>
          <a:p>
            <a:pPr>
              <a:buNone/>
            </a:pPr>
            <a:endParaRPr lang="el-GR" sz="1600" dirty="0" smtClean="0">
              <a:latin typeface="Times New Roman" pitchFamily="18" charset="0"/>
              <a:cs typeface="Times New Roman" pitchFamily="18" charset="0"/>
            </a:endParaRPr>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362200"/>
            <a:ext cx="7693025" cy="3947120"/>
          </a:xfrm>
        </p:spPr>
        <p:txBody>
          <a:bodyPr/>
          <a:lstStyle/>
          <a:p>
            <a:pPr>
              <a:buNone/>
            </a:pPr>
            <a:endParaRPr lang="el-GR" sz="1600" dirty="0" smtClean="0"/>
          </a:p>
          <a:p>
            <a:pPr>
              <a:buNone/>
            </a:pPr>
            <a:r>
              <a:rPr lang="el-GR" sz="1600" b="1" dirty="0" smtClean="0"/>
              <a:t>        Ποιές οφειλές προς το Δημόσιο ρυθμίζονται;</a:t>
            </a:r>
            <a:r>
              <a:rPr lang="el-GR" sz="1600" dirty="0" smtClean="0">
                <a:latin typeface="Times New Roman" pitchFamily="18" charset="0"/>
                <a:cs typeface="Times New Roman" pitchFamily="18" charset="0"/>
              </a:rPr>
              <a:t>         </a:t>
            </a:r>
          </a:p>
          <a:p>
            <a:pPr lvl="1" algn="just">
              <a:lnSpc>
                <a:spcPct val="150000"/>
              </a:lnSpc>
              <a:buFont typeface="Wingdings" pitchFamily="2" charset="2"/>
              <a:buChar char="ü"/>
            </a:pPr>
            <a:r>
              <a:rPr lang="el-GR" sz="1500" dirty="0" smtClean="0">
                <a:latin typeface="Times New Roman" pitchFamily="18" charset="0"/>
                <a:cs typeface="Times New Roman" pitchFamily="18" charset="0"/>
              </a:rPr>
              <a:t>Στη ρύθμιση υπάγονται οφειλές προς το Δημόσιο που είναι ήδη </a:t>
            </a:r>
            <a:r>
              <a:rPr lang="el-GR" sz="1500" b="1" u="sng" dirty="0" smtClean="0">
                <a:solidFill>
                  <a:srgbClr val="FF0000"/>
                </a:solidFill>
                <a:latin typeface="Times New Roman" pitchFamily="18" charset="0"/>
                <a:cs typeface="Times New Roman" pitchFamily="18" charset="0"/>
              </a:rPr>
              <a:t>βεβαιωμένες κατά την 31η Δεκεμβρίου 2016 σύμφωνα με τις διατάξεις του Κώδικα Είσπραξης Δημοσίων Εσόδων - Κ.Ε.Δ.Ε. </a:t>
            </a:r>
            <a:r>
              <a:rPr lang="el-GR" sz="1500" dirty="0" smtClean="0">
                <a:latin typeface="Times New Roman" pitchFamily="18" charset="0"/>
                <a:cs typeface="Times New Roman" pitchFamily="18" charset="0"/>
              </a:rPr>
              <a:t>(</a:t>
            </a:r>
            <a:r>
              <a:rPr lang="el-GR" sz="1500" dirty="0" err="1" smtClean="0">
                <a:latin typeface="Times New Roman" pitchFamily="18" charset="0"/>
                <a:cs typeface="Times New Roman" pitchFamily="18" charset="0"/>
              </a:rPr>
              <a:t>ν.δ</a:t>
            </a:r>
            <a:r>
              <a:rPr lang="el-GR" sz="1500" dirty="0" smtClean="0">
                <a:latin typeface="Times New Roman" pitchFamily="18" charset="0"/>
                <a:cs typeface="Times New Roman" pitchFamily="18" charset="0"/>
              </a:rPr>
              <a:t>. 356/1974), του Κώδικα Φορολογικής Διαδικασίας (ν. 4174/2013) και του Εθνικού Τελωνειακού Κώδικα (ν. 2960/2001) καθώς και οφειλές υπέρ τρίτων πιστωτών που βεβαιώνονται και εισπράττονται από τη Φορολογική Διοίκηση σύμφωνα με τις διατάξεις του Κ.Ε.Δ.Ε., εφόσον έχουν ήδη βεβαιωθεί κατά την ανωτέρω ημερομηνία, </a:t>
            </a:r>
            <a:r>
              <a:rPr lang="el-GR" sz="1500" b="1" u="sng" dirty="0" smtClean="0">
                <a:solidFill>
                  <a:srgbClr val="FF0000"/>
                </a:solidFill>
                <a:latin typeface="Times New Roman" pitchFamily="18" charset="0"/>
                <a:cs typeface="Times New Roman" pitchFamily="18" charset="0"/>
              </a:rPr>
              <a:t>με τις προσαυξήσεις ή τόκους εκπρόθεσμης καταβολής κατά το χρόνο υπαγωγής στη ρύθμιση. Η υπαγωγή στην ανωτέρω ρύθμιση συνεπάγεται την αυτοδίκαιη απώλεια τυχόν υφιστάμενων ρυθμίσεων για τις ίδιες οφειλές. </a:t>
            </a:r>
          </a:p>
          <a:p>
            <a:pPr lvl="1" algn="just">
              <a:lnSpc>
                <a:spcPct val="150000"/>
              </a:lnSpc>
              <a:buFont typeface="Wingdings" pitchFamily="2" charset="2"/>
              <a:buChar char="ü"/>
            </a:pPr>
            <a:endParaRPr lang="el-GR" dirty="0"/>
          </a:p>
        </p:txBody>
      </p:sp>
      <p:sp>
        <p:nvSpPr>
          <p:cNvPr id="4" name="3 - Διάγραμμα ροής: Εναλλακτική διεργασία"/>
          <p:cNvSpPr/>
          <p:nvPr/>
        </p:nvSpPr>
        <p:spPr>
          <a:xfrm>
            <a:off x="827584" y="908720"/>
            <a:ext cx="7632848" cy="504056"/>
          </a:xfrm>
          <a:prstGeom prst="flowChartAlternateProcess">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Times New Roman" pitchFamily="18" charset="0"/>
                <a:cs typeface="Times New Roman" pitchFamily="18" charset="0"/>
              </a:rPr>
              <a:t>Ρύθμιση οφειλών προς Δημόσιο &amp; Φ.Κ.Α. έως €50.000</a:t>
            </a:r>
            <a:endParaRPr lang="el-GR" b="1"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Κάψουλες">
  <a:themeElements>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Κάψουλ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Κάψουλες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Κάψουλες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Κάψουλες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Κάψουλες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Κάψουλες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Κάψουλες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Κάψουλες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4320</TotalTime>
  <Words>4042</Words>
  <Application>Microsoft Office PowerPoint</Application>
  <PresentationFormat>Προβολή στην οθόνη (4:3)</PresentationFormat>
  <Paragraphs>334</Paragraphs>
  <Slides>35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Κάψουλες</vt:lpstr>
      <vt:lpstr>Διαφάνεια 1</vt:lpstr>
      <vt:lpstr>     Ρύθμιση οφειλών προς Δημόσιο &amp; Φ.Κ.Α. έως €50.000,00 για Φυσικά πρόσωπα που αποκτούν εισόδημα από επιχειρηματική δραστηριότητα χωρίς πτωχευτική ικανότητα  </vt:lpstr>
      <vt:lpstr>Παροχή υποστήριξης στους χρήστες</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Διαμόρφωση πρότασης ρύθμισης - αξιολόγηση εισοδήματος</vt:lpstr>
      <vt:lpstr>Διαμόρφωση πρότασης ρύθμισης – μηνιαία δόση με το κριτήριο του 2,75%</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vector>
  </TitlesOfParts>
  <Company>ypoio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achaini</dc:creator>
  <cp:lastModifiedBy>c.kostoglou</cp:lastModifiedBy>
  <cp:revision>435</cp:revision>
  <dcterms:created xsi:type="dcterms:W3CDTF">2016-09-09T08:38:48Z</dcterms:created>
  <dcterms:modified xsi:type="dcterms:W3CDTF">2018-03-16T13:48:12Z</dcterms:modified>
</cp:coreProperties>
</file>